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8288000" cy="10287000"/>
  <p:notesSz cx="6858000" cy="9144000"/>
  <p:embeddedFontLst>
    <p:embeddedFont>
      <p:font typeface="Poppins" panose="020B0604020202020204" charset="0"/>
      <p:regular r:id="rId30"/>
    </p:embeddedFont>
    <p:embeddedFont>
      <p:font typeface="Poppins Bold Italics" panose="020B0604020202020204" charset="0"/>
      <p:regular r:id="rId31"/>
    </p:embeddedFont>
    <p:embeddedFont>
      <p:font typeface="Calibri" panose="020F0502020204030204" pitchFamily="34" charset="0"/>
      <p:regular r:id="rId32"/>
      <p:bold r:id="rId33"/>
      <p:italic r:id="rId34"/>
      <p:boldItalic r:id="rId35"/>
    </p:embeddedFont>
    <p:embeddedFont>
      <p:font typeface="Open Sans Bold" panose="020B0604020202020204" charset="0"/>
      <p:regular r:id="rId36"/>
    </p:embeddedFont>
    <p:embeddedFont>
      <p:font typeface="Kollektif Bold" panose="020B0604020202020204" charset="0"/>
      <p:regular r:id="rId37"/>
    </p:embeddedFont>
    <p:embeddedFont>
      <p:font typeface="Open Sans" panose="020B0604020202020204" charset="0"/>
      <p:regular r:id="rId38"/>
    </p:embeddedFont>
    <p:embeddedFont>
      <p:font typeface="Open Sans Extra Bold" panose="020B0604020202020204" charset="0"/>
      <p:regular r:id="rId39"/>
    </p:embeddedFont>
    <p:embeddedFont>
      <p:font typeface="Belleza" panose="020B0604020202020204" charset="0"/>
      <p:regular r:id="rId40"/>
    </p:embeddedFont>
    <p:embeddedFont>
      <p:font typeface="Poppins Bold" panose="020B0604020202020204" charset="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12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56403-2DDB-4AA7-A279-849B05B18923}" type="datetimeFigureOut">
              <a:rPr lang="en-US" smtClean="0"/>
              <a:t>8/27/2023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93CF31-B462-44DA-956C-D6369B905D7A}" type="slidenum">
              <a:rPr lang="en-US" smtClean="0"/>
              <a:t>‹#›</a:t>
            </a:fld>
            <a:endParaRPr lang="en-US"/>
          </a:p>
        </p:txBody>
      </p:sp>
    </p:spTree>
    <p:extLst>
      <p:ext uri="{BB962C8B-B14F-4D97-AF65-F5344CB8AC3E}">
        <p14:creationId xmlns:p14="http://schemas.microsoft.com/office/powerpoint/2010/main" val="3041843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FB58AA-332F-4FF2-9CDB-3C4A64F2A38A}" type="datetime1">
              <a:rPr lang="en-US" smtClean="0"/>
              <a:t>8/27/2023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FAE758-60E0-4764-A70F-368E00A20A5C}" type="datetime1">
              <a:rPr lang="en-US" smtClean="0"/>
              <a:t>8/27/2023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4006D7-9901-434E-B972-37CCA32341E2}" type="datetime1">
              <a:rPr lang="en-US" smtClean="0"/>
              <a:t>8/27/2023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08BB29-7298-4115-9DF4-17C7B91E6B40}" type="datetime1">
              <a:rPr lang="en-US" smtClean="0"/>
              <a:t>8/27/2023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737DCD-A808-4E59-AC75-4CBCC3978854}" type="datetime1">
              <a:rPr lang="en-US" smtClean="0"/>
              <a:t>8/27/2023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68BE39A-C251-4F6D-BE90-19450B53F29F}" type="datetime1">
              <a:rPr lang="en-US" smtClean="0"/>
              <a:t>8/27/2023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C2BADF-4F94-4960-8D2B-FA8E8F6C1683}" type="datetime1">
              <a:rPr lang="en-US" smtClean="0"/>
              <a:t>8/27/2023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5C070AF-0032-4E16-8B05-34954BAF125A}" type="datetime1">
              <a:rPr lang="en-US" smtClean="0"/>
              <a:t>8/27/2023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6002000" y="9791700"/>
            <a:ext cx="2133600" cy="365125"/>
          </a:xfrm>
        </p:spPr>
        <p:txBody>
          <a:bodyPr/>
          <a:lstStyle>
            <a:lvl1pPr>
              <a:defRPr sz="2000"/>
            </a:lvl1p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D6D7B3-DC41-4C1F-99E1-BC0E03681939}" type="datetime1">
              <a:rPr lang="en-US" smtClean="0"/>
              <a:t>8/27/2023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F951E0E-373F-4084-939D-829D4DCC5356}" type="datetime1">
              <a:rPr lang="en-US" smtClean="0"/>
              <a:t>8/27/2023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FD5794-7344-40EC-8453-25AC88E5873E}" type="datetime1">
              <a:rPr lang="en-US" smtClean="0"/>
              <a:t>8/27/2023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stretch>
              <a:fillRect/>
            </a:stretch>
          </a:blipFill>
        </p:spPr>
      </p:sp>
      <p:sp>
        <p:nvSpPr>
          <p:cNvPr id="3" name="Freeform 3"/>
          <p:cNvSpPr/>
          <p:nvPr/>
        </p:nvSpPr>
        <p:spPr>
          <a:xfrm>
            <a:off x="2064716" y="1991629"/>
            <a:ext cx="5750608" cy="5750608"/>
          </a:xfrm>
          <a:custGeom>
            <a:avLst/>
            <a:gdLst/>
            <a:ahLst/>
            <a:cxnLst/>
            <a:rect l="l" t="t" r="r" b="b"/>
            <a:pathLst>
              <a:path w="5750608" h="5750608">
                <a:moveTo>
                  <a:pt x="0" y="0"/>
                </a:moveTo>
                <a:lnTo>
                  <a:pt x="5750608" y="0"/>
                </a:lnTo>
                <a:lnTo>
                  <a:pt x="5750608" y="5750607"/>
                </a:lnTo>
                <a:lnTo>
                  <a:pt x="0" y="5750607"/>
                </a:lnTo>
                <a:lnTo>
                  <a:pt x="0" y="0"/>
                </a:lnTo>
                <a:close/>
              </a:path>
            </a:pathLst>
          </a:custGeom>
          <a:blipFill>
            <a:blip r:embed="rId3"/>
            <a:stretch>
              <a:fillRect/>
            </a:stretch>
          </a:blipFill>
        </p:spPr>
      </p:sp>
      <p:grpSp>
        <p:nvGrpSpPr>
          <p:cNvPr id="4" name="Group 4"/>
          <p:cNvGrpSpPr/>
          <p:nvPr/>
        </p:nvGrpSpPr>
        <p:grpSpPr>
          <a:xfrm>
            <a:off x="9958107" y="0"/>
            <a:ext cx="8329893" cy="2222189"/>
            <a:chOff x="0" y="0"/>
            <a:chExt cx="2193881" cy="585268"/>
          </a:xfrm>
        </p:grpSpPr>
        <p:sp>
          <p:nvSpPr>
            <p:cNvPr id="5" name="Freeform 5"/>
            <p:cNvSpPr/>
            <p:nvPr/>
          </p:nvSpPr>
          <p:spPr>
            <a:xfrm>
              <a:off x="0" y="0"/>
              <a:ext cx="2193881" cy="585268"/>
            </a:xfrm>
            <a:custGeom>
              <a:avLst/>
              <a:gdLst/>
              <a:ahLst/>
              <a:cxnLst/>
              <a:rect l="l" t="t" r="r" b="b"/>
              <a:pathLst>
                <a:path w="2193881" h="585268">
                  <a:moveTo>
                    <a:pt x="0" y="0"/>
                  </a:moveTo>
                  <a:lnTo>
                    <a:pt x="2193881" y="0"/>
                  </a:lnTo>
                  <a:lnTo>
                    <a:pt x="2193881" y="585268"/>
                  </a:lnTo>
                  <a:lnTo>
                    <a:pt x="0" y="585268"/>
                  </a:lnTo>
                  <a:close/>
                </a:path>
              </a:pathLst>
            </a:custGeom>
            <a:solidFill>
              <a:srgbClr val="000000"/>
            </a:solidFill>
          </p:spPr>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415432" y="421840"/>
            <a:ext cx="7758080" cy="1127995"/>
          </a:xfrm>
          <a:prstGeom prst="rect">
            <a:avLst/>
          </a:prstGeom>
        </p:spPr>
        <p:txBody>
          <a:bodyPr lIns="0" tIns="0" rIns="0" bIns="0" rtlCol="0" anchor="t">
            <a:spAutoFit/>
          </a:bodyPr>
          <a:lstStyle/>
          <a:p>
            <a:pPr>
              <a:lnSpc>
                <a:spcPts val="4494"/>
              </a:lnSpc>
            </a:pPr>
            <a:r>
              <a:rPr lang="en-US" sz="3210">
                <a:solidFill>
                  <a:srgbClr val="FBF8F8"/>
                </a:solidFill>
                <a:latin typeface="Poppins"/>
              </a:rPr>
              <a:t>FitFuelHub - Gym Edition </a:t>
            </a:r>
          </a:p>
          <a:p>
            <a:pPr>
              <a:lnSpc>
                <a:spcPts val="4494"/>
              </a:lnSpc>
            </a:pPr>
            <a:r>
              <a:rPr lang="en-US" sz="3210">
                <a:solidFill>
                  <a:srgbClr val="FBF8F8"/>
                </a:solidFill>
                <a:latin typeface="Poppins"/>
              </a:rPr>
              <a:t>Meal Tracking and Inspiration Website</a:t>
            </a:r>
          </a:p>
        </p:txBody>
      </p:sp>
      <p:sp>
        <p:nvSpPr>
          <p:cNvPr id="8" name="TextBox 8"/>
          <p:cNvSpPr txBox="1"/>
          <p:nvPr/>
        </p:nvSpPr>
        <p:spPr>
          <a:xfrm>
            <a:off x="15738932" y="9731233"/>
            <a:ext cx="2549068" cy="555767"/>
          </a:xfrm>
          <a:prstGeom prst="rect">
            <a:avLst/>
          </a:prstGeom>
        </p:spPr>
        <p:txBody>
          <a:bodyPr lIns="0" tIns="0" rIns="0" bIns="0" rtlCol="0" anchor="t">
            <a:spAutoFit/>
          </a:bodyPr>
          <a:lstStyle/>
          <a:p>
            <a:pPr algn="ctr">
              <a:lnSpc>
                <a:spcPts val="4542"/>
              </a:lnSpc>
            </a:pPr>
            <a:r>
              <a:rPr lang="en-US" sz="3244">
                <a:solidFill>
                  <a:srgbClr val="000000"/>
                </a:solidFill>
                <a:latin typeface="Kollektif Bold"/>
              </a:rPr>
              <a:t>13/08/2023</a:t>
            </a:r>
          </a:p>
        </p:txBody>
      </p:sp>
      <p:sp>
        <p:nvSpPr>
          <p:cNvPr id="9" name="TextBox 9"/>
          <p:cNvSpPr txBox="1"/>
          <p:nvPr/>
        </p:nvSpPr>
        <p:spPr>
          <a:xfrm>
            <a:off x="11058788" y="3701851"/>
            <a:ext cx="6471369" cy="732460"/>
          </a:xfrm>
          <a:prstGeom prst="rect">
            <a:avLst/>
          </a:prstGeom>
        </p:spPr>
        <p:txBody>
          <a:bodyPr lIns="0" tIns="0" rIns="0" bIns="0" rtlCol="0" anchor="t">
            <a:spAutoFit/>
          </a:bodyPr>
          <a:lstStyle/>
          <a:p>
            <a:pPr algn="ctr">
              <a:lnSpc>
                <a:spcPts val="5740"/>
              </a:lnSpc>
            </a:pPr>
            <a:r>
              <a:rPr lang="en-US" sz="4100" dirty="0">
                <a:solidFill>
                  <a:srgbClr val="000000"/>
                </a:solidFill>
                <a:latin typeface="Poppins"/>
              </a:rPr>
              <a:t>BIRJE Mohammed Amine</a:t>
            </a:r>
          </a:p>
        </p:txBody>
      </p:sp>
      <p:sp>
        <p:nvSpPr>
          <p:cNvPr id="10" name="TextBox 10"/>
          <p:cNvSpPr txBox="1"/>
          <p:nvPr/>
        </p:nvSpPr>
        <p:spPr>
          <a:xfrm>
            <a:off x="12734174" y="5322820"/>
            <a:ext cx="3195175" cy="733946"/>
          </a:xfrm>
          <a:prstGeom prst="rect">
            <a:avLst/>
          </a:prstGeom>
        </p:spPr>
        <p:txBody>
          <a:bodyPr lIns="0" tIns="0" rIns="0" bIns="0" rtlCol="0" anchor="t">
            <a:spAutoFit/>
          </a:bodyPr>
          <a:lstStyle/>
          <a:p>
            <a:pPr algn="ctr">
              <a:lnSpc>
                <a:spcPts val="5740"/>
              </a:lnSpc>
            </a:pPr>
            <a:r>
              <a:rPr lang="en-US" sz="4100" dirty="0" err="1">
                <a:solidFill>
                  <a:srgbClr val="000000"/>
                </a:solidFill>
                <a:latin typeface="Poppins Bold"/>
              </a:rPr>
              <a:t>Encadrants</a:t>
            </a:r>
            <a:r>
              <a:rPr lang="en-US" sz="4100" dirty="0">
                <a:solidFill>
                  <a:srgbClr val="000000"/>
                </a:solidFill>
                <a:latin typeface="Poppins"/>
              </a:rPr>
              <a:t>:</a:t>
            </a:r>
          </a:p>
        </p:txBody>
      </p:sp>
      <p:sp>
        <p:nvSpPr>
          <p:cNvPr id="11" name="TextBox 11"/>
          <p:cNvSpPr txBox="1"/>
          <p:nvPr/>
        </p:nvSpPr>
        <p:spPr>
          <a:xfrm>
            <a:off x="11628826" y="6248044"/>
            <a:ext cx="5405870" cy="733946"/>
          </a:xfrm>
          <a:prstGeom prst="rect">
            <a:avLst/>
          </a:prstGeom>
        </p:spPr>
        <p:txBody>
          <a:bodyPr lIns="0" tIns="0" rIns="0" bIns="0" rtlCol="0" anchor="t">
            <a:spAutoFit/>
          </a:bodyPr>
          <a:lstStyle/>
          <a:p>
            <a:pPr algn="ctr">
              <a:lnSpc>
                <a:spcPts val="5740"/>
              </a:lnSpc>
            </a:pPr>
            <a:r>
              <a:rPr lang="en-US" sz="4100" dirty="0">
                <a:solidFill>
                  <a:srgbClr val="000000"/>
                </a:solidFill>
                <a:latin typeface="Poppins"/>
              </a:rPr>
              <a:t>TOUAMA Youssef</a:t>
            </a:r>
          </a:p>
        </p:txBody>
      </p:sp>
      <p:sp>
        <p:nvSpPr>
          <p:cNvPr id="12" name="TextBox 12"/>
          <p:cNvSpPr txBox="1"/>
          <p:nvPr/>
        </p:nvSpPr>
        <p:spPr>
          <a:xfrm>
            <a:off x="11430000" y="7008290"/>
            <a:ext cx="4859927" cy="733946"/>
          </a:xfrm>
          <a:prstGeom prst="rect">
            <a:avLst/>
          </a:prstGeom>
        </p:spPr>
        <p:txBody>
          <a:bodyPr wrap="square" lIns="0" tIns="0" rIns="0" bIns="0" rtlCol="0" anchor="t">
            <a:spAutoFit/>
          </a:bodyPr>
          <a:lstStyle/>
          <a:p>
            <a:pPr algn="r">
              <a:lnSpc>
                <a:spcPts val="5740"/>
              </a:lnSpc>
            </a:pPr>
            <a:r>
              <a:rPr lang="en-US" sz="4100" dirty="0">
                <a:solidFill>
                  <a:srgbClr val="000000"/>
                </a:solidFill>
                <a:latin typeface="Poppins"/>
              </a:rPr>
              <a:t>TAOUSSI Jamal</a:t>
            </a:r>
          </a:p>
        </p:txBody>
      </p:sp>
      <p:sp>
        <p:nvSpPr>
          <p:cNvPr id="13" name="TextBox 13"/>
          <p:cNvSpPr txBox="1"/>
          <p:nvPr/>
        </p:nvSpPr>
        <p:spPr>
          <a:xfrm>
            <a:off x="12373597" y="2817774"/>
            <a:ext cx="4279291" cy="733946"/>
          </a:xfrm>
          <a:prstGeom prst="rect">
            <a:avLst/>
          </a:prstGeom>
        </p:spPr>
        <p:txBody>
          <a:bodyPr lIns="0" tIns="0" rIns="0" bIns="0" rtlCol="0" anchor="t">
            <a:spAutoFit/>
          </a:bodyPr>
          <a:lstStyle/>
          <a:p>
            <a:pPr algn="ctr">
              <a:lnSpc>
                <a:spcPts val="5740"/>
              </a:lnSpc>
            </a:pPr>
            <a:r>
              <a:rPr lang="en-US" sz="4100" dirty="0" err="1">
                <a:solidFill>
                  <a:srgbClr val="000000"/>
                </a:solidFill>
                <a:latin typeface="Poppins Bold"/>
              </a:rPr>
              <a:t>Présenté</a:t>
            </a:r>
            <a:r>
              <a:rPr lang="en-US" sz="4100" dirty="0">
                <a:solidFill>
                  <a:srgbClr val="000000"/>
                </a:solidFill>
                <a:latin typeface="Poppins Bold"/>
              </a:rPr>
              <a:t> Par:</a:t>
            </a:r>
          </a:p>
        </p:txBody>
      </p:sp>
      <p:sp>
        <p:nvSpPr>
          <p:cNvPr id="14" name="Slide Number Placeholder 13"/>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grpSp>
        <p:nvGrpSpPr>
          <p:cNvPr id="7" name="Group 7"/>
          <p:cNvGrpSpPr/>
          <p:nvPr/>
        </p:nvGrpSpPr>
        <p:grpSpPr>
          <a:xfrm>
            <a:off x="3159926" y="3662049"/>
            <a:ext cx="15036715" cy="6516037"/>
            <a:chOff x="0" y="0"/>
            <a:chExt cx="3960287" cy="1716158"/>
          </a:xfrm>
        </p:grpSpPr>
        <p:sp>
          <p:nvSpPr>
            <p:cNvPr id="8" name="Freeform 8"/>
            <p:cNvSpPr/>
            <p:nvPr/>
          </p:nvSpPr>
          <p:spPr>
            <a:xfrm>
              <a:off x="0" y="0"/>
              <a:ext cx="3960287" cy="1716158"/>
            </a:xfrm>
            <a:custGeom>
              <a:avLst/>
              <a:gdLst/>
              <a:ahLst/>
              <a:cxnLst/>
              <a:rect l="l" t="t" r="r" b="b"/>
              <a:pathLst>
                <a:path w="3960287" h="1716158">
                  <a:moveTo>
                    <a:pt x="0" y="0"/>
                  </a:moveTo>
                  <a:lnTo>
                    <a:pt x="3960287" y="0"/>
                  </a:lnTo>
                  <a:lnTo>
                    <a:pt x="3960287" y="1716158"/>
                  </a:lnTo>
                  <a:lnTo>
                    <a:pt x="0" y="1716158"/>
                  </a:lnTo>
                  <a:close/>
                </a:path>
              </a:pathLst>
            </a:custGeom>
            <a:solidFill>
              <a:srgbClr val="FFFFFF"/>
            </a:solidFill>
            <a:ln w="38100">
              <a:solidFill>
                <a:srgbClr val="000000"/>
              </a:solidFill>
            </a:ln>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3238732" y="3710206"/>
            <a:ext cx="14913797" cy="6180891"/>
          </a:xfrm>
          <a:custGeom>
            <a:avLst/>
            <a:gdLst/>
            <a:ahLst/>
            <a:cxnLst/>
            <a:rect l="l" t="t" r="r" b="b"/>
            <a:pathLst>
              <a:path w="14913797" h="6180891">
                <a:moveTo>
                  <a:pt x="0" y="0"/>
                </a:moveTo>
                <a:lnTo>
                  <a:pt x="14913797" y="0"/>
                </a:lnTo>
                <a:lnTo>
                  <a:pt x="14913797" y="6180891"/>
                </a:lnTo>
                <a:lnTo>
                  <a:pt x="0" y="6180891"/>
                </a:lnTo>
                <a:lnTo>
                  <a:pt x="0" y="0"/>
                </a:lnTo>
                <a:close/>
              </a:path>
            </a:pathLst>
          </a:custGeom>
          <a:blipFill>
            <a:blip r:embed="rId4"/>
            <a:stretch>
              <a:fillRect/>
            </a:stretch>
          </a:blipFill>
        </p:spPr>
      </p:sp>
      <p:sp>
        <p:nvSpPr>
          <p:cNvPr id="11" name="TextBox 11"/>
          <p:cNvSpPr txBox="1"/>
          <p:nvPr/>
        </p:nvSpPr>
        <p:spPr>
          <a:xfrm>
            <a:off x="3238732" y="-158496"/>
            <a:ext cx="12767997" cy="1578827"/>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Conception Merise</a:t>
            </a:r>
          </a:p>
        </p:txBody>
      </p:sp>
      <p:sp>
        <p:nvSpPr>
          <p:cNvPr id="12" name="TextBox 12"/>
          <p:cNvSpPr txBox="1"/>
          <p:nvPr/>
        </p:nvSpPr>
        <p:spPr>
          <a:xfrm>
            <a:off x="3575947" y="1987335"/>
            <a:ext cx="14576582" cy="1893570"/>
          </a:xfrm>
          <a:prstGeom prst="rect">
            <a:avLst/>
          </a:prstGeom>
        </p:spPr>
        <p:txBody>
          <a:bodyPr lIns="0" tIns="0" rIns="0" bIns="0" rtlCol="0" anchor="t">
            <a:spAutoFit/>
          </a:bodyPr>
          <a:lstStyle/>
          <a:p>
            <a:pPr>
              <a:lnSpc>
                <a:spcPts val="3779"/>
              </a:lnSpc>
            </a:pPr>
            <a:r>
              <a:rPr lang="en-US" sz="2700" u="sng">
                <a:solidFill>
                  <a:srgbClr val="000000"/>
                </a:solidFill>
                <a:latin typeface="Open Sans Bold"/>
              </a:rPr>
              <a:t>MLD </a:t>
            </a:r>
            <a:r>
              <a:rPr lang="en-US" sz="2700">
                <a:solidFill>
                  <a:srgbClr val="000000"/>
                </a:solidFill>
                <a:latin typeface="Open Sans Bold"/>
              </a:rPr>
              <a:t>incarne MCD en utilisant des concepts techniques spécifiques à la gestion de bases de données. Cela inclut les tables avec des attributs, des clés primaires et étrangères et des contraintes d'intégrité référentielle. </a:t>
            </a:r>
          </a:p>
          <a:p>
            <a:pPr>
              <a:lnSpc>
                <a:spcPts val="3779"/>
              </a:lnSpc>
              <a:spcBef>
                <a:spcPct val="0"/>
              </a:spcBef>
            </a:pPr>
            <a:endParaRPr lang="en-US" sz="2700">
              <a:solidFill>
                <a:srgbClr val="000000"/>
              </a:solidFill>
              <a:latin typeface="Open Sans Bold"/>
            </a:endParaRPr>
          </a:p>
        </p:txBody>
      </p:sp>
      <p:sp>
        <p:nvSpPr>
          <p:cNvPr id="14" name="Slide Number Placeholder 13"/>
          <p:cNvSpPr>
            <a:spLocks noGrp="1"/>
          </p:cNvSpPr>
          <p:nvPr>
            <p:ph type="sldNum" sz="quarter" idx="12"/>
          </p:nvPr>
        </p:nvSpPr>
        <p:spPr/>
        <p:txBody>
          <a:bodyPr/>
          <a:lstStyle/>
          <a:p>
            <a:fld id="{B6F15528-21DE-4FAA-801E-634DDDAF4B2B}" type="slidenum">
              <a:rPr lang="en-US" smtClean="0"/>
              <a:pPr/>
              <a:t>10</a:t>
            </a:fld>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Freeform 7"/>
          <p:cNvSpPr/>
          <p:nvPr/>
        </p:nvSpPr>
        <p:spPr>
          <a:xfrm>
            <a:off x="3154209" y="5938580"/>
            <a:ext cx="15133791" cy="2767488"/>
          </a:xfrm>
          <a:custGeom>
            <a:avLst/>
            <a:gdLst/>
            <a:ahLst/>
            <a:cxnLst/>
            <a:rect l="l" t="t" r="r" b="b"/>
            <a:pathLst>
              <a:path w="15133791" h="2767488">
                <a:moveTo>
                  <a:pt x="0" y="0"/>
                </a:moveTo>
                <a:lnTo>
                  <a:pt x="15133791" y="0"/>
                </a:lnTo>
                <a:lnTo>
                  <a:pt x="15133791" y="2767488"/>
                </a:lnTo>
                <a:lnTo>
                  <a:pt x="0" y="2767488"/>
                </a:lnTo>
                <a:lnTo>
                  <a:pt x="0" y="0"/>
                </a:lnTo>
                <a:close/>
              </a:path>
            </a:pathLst>
          </a:custGeom>
          <a:blipFill>
            <a:blip r:embed="rId4"/>
            <a:stretch>
              <a:fillRect/>
            </a:stretch>
          </a:blipFill>
        </p:spPr>
      </p:sp>
      <p:sp>
        <p:nvSpPr>
          <p:cNvPr id="8" name="TextBox 8"/>
          <p:cNvSpPr txBox="1"/>
          <p:nvPr/>
        </p:nvSpPr>
        <p:spPr>
          <a:xfrm>
            <a:off x="3238732" y="-158496"/>
            <a:ext cx="12767997" cy="1578827"/>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Conception Merise</a:t>
            </a:r>
          </a:p>
        </p:txBody>
      </p:sp>
      <p:sp>
        <p:nvSpPr>
          <p:cNvPr id="10" name="TextBox 10"/>
          <p:cNvSpPr txBox="1"/>
          <p:nvPr/>
        </p:nvSpPr>
        <p:spPr>
          <a:xfrm>
            <a:off x="3416308" y="1639718"/>
            <a:ext cx="13538048" cy="3917550"/>
          </a:xfrm>
          <a:prstGeom prst="rect">
            <a:avLst/>
          </a:prstGeom>
        </p:spPr>
        <p:txBody>
          <a:bodyPr lIns="0" tIns="0" rIns="0" bIns="0" rtlCol="0" anchor="t">
            <a:spAutoFit/>
          </a:bodyPr>
          <a:lstStyle/>
          <a:p>
            <a:pPr marL="550801" lvl="1" indent="-275400" algn="just">
              <a:lnSpc>
                <a:spcPts val="4464"/>
              </a:lnSpc>
              <a:buFont typeface="Arial"/>
              <a:buChar char="•"/>
            </a:pPr>
            <a:r>
              <a:rPr lang="en-US" sz="2551">
                <a:solidFill>
                  <a:srgbClr val="000000"/>
                </a:solidFill>
                <a:latin typeface="Poppins Bold"/>
              </a:rPr>
              <a:t>Repas Personnalisés: </a:t>
            </a:r>
            <a:r>
              <a:rPr lang="en-US" sz="2551">
                <a:solidFill>
                  <a:srgbClr val="000000"/>
                </a:solidFill>
                <a:latin typeface="Poppins"/>
              </a:rPr>
              <a:t>Informations sur les repas créés par les utilisateurs, incluant nutrition et favoris.</a:t>
            </a:r>
          </a:p>
          <a:p>
            <a:pPr marL="550801" lvl="1" indent="-275400" algn="just">
              <a:lnSpc>
                <a:spcPts val="4464"/>
              </a:lnSpc>
              <a:buFont typeface="Arial"/>
              <a:buChar char="•"/>
            </a:pPr>
            <a:r>
              <a:rPr lang="en-US" sz="2551">
                <a:solidFill>
                  <a:srgbClr val="000000"/>
                </a:solidFill>
                <a:latin typeface="Poppins Bold"/>
              </a:rPr>
              <a:t>Repas Préférés:</a:t>
            </a:r>
            <a:r>
              <a:rPr lang="en-US" sz="2551">
                <a:solidFill>
                  <a:srgbClr val="000000"/>
                </a:solidFill>
                <a:latin typeface="Poppins"/>
              </a:rPr>
              <a:t> Stocke les repas favoris des utilisateurs avec détails nutritionnels.</a:t>
            </a:r>
          </a:p>
          <a:p>
            <a:pPr marL="550801" lvl="1" indent="-275400" algn="just">
              <a:lnSpc>
                <a:spcPts val="4464"/>
              </a:lnSpc>
              <a:buFont typeface="Arial"/>
              <a:buChar char="•"/>
            </a:pPr>
            <a:r>
              <a:rPr lang="en-US" sz="2551">
                <a:solidFill>
                  <a:srgbClr val="000000"/>
                </a:solidFill>
                <a:latin typeface="Poppins Bold"/>
              </a:rPr>
              <a:t>Produits Alimentaires</a:t>
            </a:r>
            <a:r>
              <a:rPr lang="en-US" sz="2551">
                <a:solidFill>
                  <a:srgbClr val="000000"/>
                </a:solidFill>
                <a:latin typeface="Poppins"/>
              </a:rPr>
              <a:t>: Détails sur les éléments individuels tels que nutrition.</a:t>
            </a:r>
          </a:p>
          <a:p>
            <a:pPr marL="550801" lvl="1" indent="-275400" algn="just">
              <a:lnSpc>
                <a:spcPts val="4464"/>
              </a:lnSpc>
              <a:buFont typeface="Arial"/>
              <a:buChar char="•"/>
            </a:pPr>
            <a:r>
              <a:rPr lang="en-US" sz="2551">
                <a:solidFill>
                  <a:srgbClr val="000000"/>
                </a:solidFill>
                <a:latin typeface="Poppins Bold"/>
              </a:rPr>
              <a:t>Recettes: </a:t>
            </a:r>
            <a:r>
              <a:rPr lang="en-US" sz="2551">
                <a:solidFill>
                  <a:srgbClr val="000000"/>
                </a:solidFill>
                <a:latin typeface="Poppins"/>
              </a:rPr>
              <a:t>Stocke les recettes de plats avec préparation, nutrition et détails.</a:t>
            </a:r>
          </a:p>
          <a:p>
            <a:pPr marL="550801" lvl="1" indent="-275400" algn="just">
              <a:lnSpc>
                <a:spcPts val="4464"/>
              </a:lnSpc>
              <a:buFont typeface="Arial"/>
              <a:buChar char="•"/>
            </a:pPr>
            <a:r>
              <a:rPr lang="en-US" sz="2551">
                <a:solidFill>
                  <a:srgbClr val="000000"/>
                </a:solidFill>
                <a:latin typeface="Poppins Bold"/>
              </a:rPr>
              <a:t>Utilisateurs:</a:t>
            </a:r>
            <a:r>
              <a:rPr lang="en-US" sz="2551">
                <a:solidFill>
                  <a:srgbClr val="000000"/>
                </a:solidFill>
                <a:latin typeface="Poppins"/>
              </a:rPr>
              <a:t> Informations utilisateur comme nom, e-mail, mot de passe, etc.</a:t>
            </a:r>
          </a:p>
        </p:txBody>
      </p:sp>
      <p:sp>
        <p:nvSpPr>
          <p:cNvPr id="11" name="Slide Number Placeholder 10"/>
          <p:cNvSpPr>
            <a:spLocks noGrp="1"/>
          </p:cNvSpPr>
          <p:nvPr>
            <p:ph type="sldNum" sz="quarter" idx="12"/>
          </p:nvPr>
        </p:nvSpPr>
        <p:spPr/>
        <p:txBody>
          <a:bodyPr/>
          <a:lstStyle/>
          <a:p>
            <a:fld id="{B6F15528-21DE-4FAA-801E-634DDDAF4B2B}" type="slidenum">
              <a:rPr lang="en-US" smtClean="0"/>
              <a:pPr/>
              <a:t>11</a:t>
            </a:fld>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TextBox 7"/>
          <p:cNvSpPr txBox="1"/>
          <p:nvPr/>
        </p:nvSpPr>
        <p:spPr>
          <a:xfrm>
            <a:off x="4491303" y="4122115"/>
            <a:ext cx="12767997" cy="312206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Interfaces Principales</a:t>
            </a:r>
          </a:p>
          <a:p>
            <a:pPr>
              <a:lnSpc>
                <a:spcPts val="12202"/>
              </a:lnSpc>
            </a:pPr>
            <a:endParaRPr lang="en-US" sz="8716">
              <a:solidFill>
                <a:srgbClr val="000000"/>
              </a:solidFill>
              <a:latin typeface="Poppins Bold Italics"/>
            </a:endParaRPr>
          </a:p>
        </p:txBody>
      </p:sp>
      <p:sp>
        <p:nvSpPr>
          <p:cNvPr id="8" name="Slide Number Placeholder 7"/>
          <p:cNvSpPr>
            <a:spLocks noGrp="1"/>
          </p:cNvSpPr>
          <p:nvPr>
            <p:ph type="sldNum" sz="quarter" idx="12"/>
          </p:nvPr>
        </p:nvSpPr>
        <p:spPr/>
        <p:txBody>
          <a:bodyPr/>
          <a:lstStyle/>
          <a:p>
            <a:fld id="{B6F15528-21DE-4FAA-801E-634DDDAF4B2B}" type="slidenum">
              <a:rPr lang="en-US" smtClean="0"/>
              <a:pPr/>
              <a:t>12</a:t>
            </a:fld>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262072" y="0"/>
            <a:ext cx="18751216" cy="10287000"/>
          </a:xfrm>
          <a:custGeom>
            <a:avLst/>
            <a:gdLst/>
            <a:ahLst/>
            <a:cxnLst/>
            <a:rect l="l" t="t" r="r" b="b"/>
            <a:pathLst>
              <a:path w="18751216" h="10287000">
                <a:moveTo>
                  <a:pt x="0" y="0"/>
                </a:moveTo>
                <a:lnTo>
                  <a:pt x="18751216" y="0"/>
                </a:lnTo>
                <a:lnTo>
                  <a:pt x="18751216" y="10287000"/>
                </a:lnTo>
                <a:lnTo>
                  <a:pt x="0" y="10287000"/>
                </a:lnTo>
                <a:lnTo>
                  <a:pt x="0" y="0"/>
                </a:lnTo>
                <a:close/>
              </a:path>
            </a:pathLst>
          </a:custGeom>
          <a:blipFill>
            <a:blip r:embed="rId2"/>
            <a:stretch>
              <a:fillRect/>
            </a:stretch>
          </a:blipFill>
        </p:spPr>
      </p:sp>
      <p:sp>
        <p:nvSpPr>
          <p:cNvPr id="3" name="TextBox 3"/>
          <p:cNvSpPr txBox="1"/>
          <p:nvPr/>
        </p:nvSpPr>
        <p:spPr>
          <a:xfrm>
            <a:off x="14290978" y="9201150"/>
            <a:ext cx="3411438" cy="514350"/>
          </a:xfrm>
          <a:prstGeom prst="rect">
            <a:avLst/>
          </a:prstGeom>
        </p:spPr>
        <p:txBody>
          <a:bodyPr lIns="0" tIns="0" rIns="0" bIns="0" rtlCol="0" anchor="t">
            <a:spAutoFit/>
          </a:bodyPr>
          <a:lstStyle/>
          <a:p>
            <a:pPr algn="ctr">
              <a:lnSpc>
                <a:spcPts val="4200"/>
              </a:lnSpc>
            </a:pPr>
            <a:r>
              <a:rPr lang="en-US" sz="3000">
                <a:solidFill>
                  <a:srgbClr val="000000"/>
                </a:solidFill>
                <a:latin typeface="Open Sans Bold"/>
              </a:rPr>
              <a:t>Page d'Inscription</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0" y="0"/>
            <a:ext cx="18555891" cy="10287000"/>
          </a:xfrm>
          <a:custGeom>
            <a:avLst/>
            <a:gdLst/>
            <a:ahLst/>
            <a:cxnLst/>
            <a:rect l="l" t="t" r="r" b="b"/>
            <a:pathLst>
              <a:path w="18555891" h="10287000">
                <a:moveTo>
                  <a:pt x="0" y="0"/>
                </a:moveTo>
                <a:lnTo>
                  <a:pt x="18555891" y="0"/>
                </a:lnTo>
                <a:lnTo>
                  <a:pt x="18555891" y="10287000"/>
                </a:lnTo>
                <a:lnTo>
                  <a:pt x="0" y="10287000"/>
                </a:lnTo>
                <a:lnTo>
                  <a:pt x="0" y="0"/>
                </a:lnTo>
                <a:close/>
              </a:path>
            </a:pathLst>
          </a:custGeom>
          <a:blipFill>
            <a:blip r:embed="rId2"/>
            <a:stretch>
              <a:fillRect/>
            </a:stretch>
          </a:blipFill>
        </p:spPr>
      </p:sp>
      <p:sp>
        <p:nvSpPr>
          <p:cNvPr id="3" name="TextBox 3"/>
          <p:cNvSpPr txBox="1"/>
          <p:nvPr/>
        </p:nvSpPr>
        <p:spPr>
          <a:xfrm>
            <a:off x="14635664" y="9201150"/>
            <a:ext cx="2722066" cy="5143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Page D'acceuil</a:t>
            </a:r>
          </a:p>
        </p:txBody>
      </p:sp>
      <p:sp>
        <p:nvSpPr>
          <p:cNvPr id="4" name="TextBox 4"/>
          <p:cNvSpPr txBox="1"/>
          <p:nvPr/>
        </p:nvSpPr>
        <p:spPr>
          <a:xfrm>
            <a:off x="0" y="5298741"/>
            <a:ext cx="6068802" cy="738537"/>
          </a:xfrm>
          <a:prstGeom prst="rect">
            <a:avLst/>
          </a:prstGeom>
          <a:solidFill>
            <a:srgbClr val="FFFF00"/>
          </a:solidFill>
        </p:spPr>
        <p:txBody>
          <a:bodyPr lIns="0" tIns="0" rIns="0" bIns="0" rtlCol="0" anchor="t">
            <a:spAutoFit/>
          </a:bodyPr>
          <a:lstStyle/>
          <a:p>
            <a:pPr algn="ctr">
              <a:lnSpc>
                <a:spcPts val="3016"/>
              </a:lnSpc>
            </a:pPr>
            <a:r>
              <a:rPr lang="en-US" sz="2154" dirty="0" err="1">
                <a:solidFill>
                  <a:srgbClr val="000000"/>
                </a:solidFill>
                <a:latin typeface="Open Sans"/>
              </a:rPr>
              <a:t>Puisque</a:t>
            </a:r>
            <a:r>
              <a:rPr lang="en-US" sz="2154" dirty="0">
                <a:solidFill>
                  <a:srgbClr val="000000"/>
                </a:solidFill>
                <a:latin typeface="Open Sans"/>
              </a:rPr>
              <a:t> </a:t>
            </a:r>
            <a:r>
              <a:rPr lang="en-US" sz="2154" dirty="0" err="1">
                <a:solidFill>
                  <a:srgbClr val="000000"/>
                </a:solidFill>
                <a:latin typeface="Open Sans"/>
              </a:rPr>
              <a:t>l'utilisateur</a:t>
            </a:r>
            <a:r>
              <a:rPr lang="en-US" sz="2154" dirty="0">
                <a:solidFill>
                  <a:srgbClr val="000000"/>
                </a:solidFill>
                <a:latin typeface="Open Sans"/>
              </a:rPr>
              <a:t> </a:t>
            </a:r>
            <a:r>
              <a:rPr lang="en-US" sz="2154" dirty="0" err="1">
                <a:solidFill>
                  <a:srgbClr val="000000"/>
                </a:solidFill>
                <a:latin typeface="Open Sans"/>
              </a:rPr>
              <a:t>n'a</a:t>
            </a:r>
            <a:r>
              <a:rPr lang="en-US" sz="2154" dirty="0">
                <a:solidFill>
                  <a:srgbClr val="000000"/>
                </a:solidFill>
                <a:latin typeface="Open Sans"/>
              </a:rPr>
              <a:t> pas encore </a:t>
            </a:r>
            <a:r>
              <a:rPr lang="en-US" sz="2154" dirty="0" err="1">
                <a:solidFill>
                  <a:srgbClr val="000000"/>
                </a:solidFill>
                <a:latin typeface="Open Sans"/>
              </a:rPr>
              <a:t>ajouté</a:t>
            </a:r>
            <a:r>
              <a:rPr lang="en-US" sz="2154" dirty="0">
                <a:solidFill>
                  <a:srgbClr val="000000"/>
                </a:solidFill>
                <a:latin typeface="Open Sans"/>
              </a:rPr>
              <a:t> de </a:t>
            </a:r>
            <a:r>
              <a:rPr lang="en-US" sz="2154" dirty="0" err="1">
                <a:solidFill>
                  <a:srgbClr val="000000"/>
                </a:solidFill>
                <a:latin typeface="Open Sans"/>
              </a:rPr>
              <a:t>repas</a:t>
            </a:r>
            <a:r>
              <a:rPr lang="en-US" sz="2154" dirty="0">
                <a:solidFill>
                  <a:srgbClr val="000000"/>
                </a:solidFill>
                <a:latin typeface="Open Sans"/>
              </a:rPr>
              <a:t> </a:t>
            </a:r>
            <a:r>
              <a:rPr lang="en-US" sz="2154" dirty="0" err="1">
                <a:solidFill>
                  <a:srgbClr val="000000"/>
                </a:solidFill>
                <a:latin typeface="Open Sans"/>
              </a:rPr>
              <a:t>cette</a:t>
            </a:r>
            <a:r>
              <a:rPr lang="en-US" sz="2154" dirty="0">
                <a:solidFill>
                  <a:srgbClr val="000000"/>
                </a:solidFill>
                <a:latin typeface="Open Sans"/>
              </a:rPr>
              <a:t> message </a:t>
            </a:r>
            <a:r>
              <a:rPr lang="en-US" sz="2154" dirty="0" err="1">
                <a:solidFill>
                  <a:srgbClr val="000000"/>
                </a:solidFill>
                <a:latin typeface="Open Sans"/>
              </a:rPr>
              <a:t>affiche</a:t>
            </a:r>
            <a:endParaRPr lang="en-US" sz="2154" dirty="0">
              <a:solidFill>
                <a:srgbClr val="000000"/>
              </a:solidFill>
              <a:latin typeface="Open Sans"/>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pPr/>
              <a:t>14</a:t>
            </a:fld>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0" y="0"/>
            <a:ext cx="18581708" cy="10287000"/>
          </a:xfrm>
          <a:custGeom>
            <a:avLst/>
            <a:gdLst/>
            <a:ahLst/>
            <a:cxnLst/>
            <a:rect l="l" t="t" r="r" b="b"/>
            <a:pathLst>
              <a:path w="18581708" h="10287000">
                <a:moveTo>
                  <a:pt x="0" y="0"/>
                </a:moveTo>
                <a:lnTo>
                  <a:pt x="18581708" y="0"/>
                </a:lnTo>
                <a:lnTo>
                  <a:pt x="18581708" y="10287000"/>
                </a:lnTo>
                <a:lnTo>
                  <a:pt x="0" y="10287000"/>
                </a:lnTo>
                <a:lnTo>
                  <a:pt x="0" y="0"/>
                </a:lnTo>
                <a:close/>
              </a:path>
            </a:pathLst>
          </a:custGeom>
          <a:blipFill>
            <a:blip r:embed="rId2"/>
            <a:stretch>
              <a:fillRect/>
            </a:stretch>
          </a:blipFill>
        </p:spPr>
      </p:sp>
      <p:sp>
        <p:nvSpPr>
          <p:cNvPr id="3" name="TextBox 3"/>
          <p:cNvSpPr txBox="1"/>
          <p:nvPr/>
        </p:nvSpPr>
        <p:spPr>
          <a:xfrm>
            <a:off x="13705394" y="8962131"/>
            <a:ext cx="4582606" cy="10477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Page d'accueil après l'ajout des repas</a:t>
            </a:r>
          </a:p>
        </p:txBody>
      </p:sp>
      <p:sp>
        <p:nvSpPr>
          <p:cNvPr id="4" name="TextBox 4"/>
          <p:cNvSpPr txBox="1"/>
          <p:nvPr/>
        </p:nvSpPr>
        <p:spPr>
          <a:xfrm>
            <a:off x="13563600" y="3222359"/>
            <a:ext cx="4262917" cy="384721"/>
          </a:xfrm>
          <a:prstGeom prst="rect">
            <a:avLst/>
          </a:prstGeom>
          <a:solidFill>
            <a:srgbClr val="FFFF00"/>
          </a:solidFill>
        </p:spPr>
        <p:txBody>
          <a:bodyPr wrap="square" lIns="0" tIns="0" rIns="0" bIns="0" rtlCol="0" anchor="t">
            <a:spAutoFit/>
          </a:bodyPr>
          <a:lstStyle/>
          <a:p>
            <a:pPr algn="ctr">
              <a:lnSpc>
                <a:spcPts val="3016"/>
              </a:lnSpc>
            </a:pPr>
            <a:r>
              <a:rPr lang="en-US" sz="2154" dirty="0">
                <a:solidFill>
                  <a:srgbClr val="000000"/>
                </a:solidFill>
                <a:latin typeface="Open Sans"/>
              </a:rPr>
              <a:t>Après </a:t>
            </a:r>
            <a:r>
              <a:rPr lang="en-US" sz="2154" dirty="0" err="1">
                <a:solidFill>
                  <a:srgbClr val="000000"/>
                </a:solidFill>
                <a:latin typeface="Open Sans"/>
              </a:rPr>
              <a:t>l'ajout</a:t>
            </a:r>
            <a:r>
              <a:rPr lang="en-US" sz="2154" dirty="0">
                <a:solidFill>
                  <a:srgbClr val="000000"/>
                </a:solidFill>
                <a:latin typeface="Open Sans"/>
              </a:rPr>
              <a:t> des </a:t>
            </a:r>
            <a:r>
              <a:rPr lang="en-US" sz="2154" dirty="0" err="1">
                <a:solidFill>
                  <a:srgbClr val="000000"/>
                </a:solidFill>
                <a:latin typeface="Open Sans"/>
              </a:rPr>
              <a:t>repas</a:t>
            </a:r>
            <a:endParaRPr lang="en-US" sz="2154" dirty="0">
              <a:solidFill>
                <a:srgbClr val="000000"/>
              </a:solidFill>
              <a:latin typeface="Open Sans"/>
            </a:endParaRPr>
          </a:p>
        </p:txBody>
      </p:sp>
      <p:sp>
        <p:nvSpPr>
          <p:cNvPr id="5" name="TextBox 5"/>
          <p:cNvSpPr txBox="1"/>
          <p:nvPr/>
        </p:nvSpPr>
        <p:spPr>
          <a:xfrm>
            <a:off x="729436" y="3256513"/>
            <a:ext cx="2895843" cy="360958"/>
          </a:xfrm>
          <a:prstGeom prst="rect">
            <a:avLst/>
          </a:prstGeom>
          <a:solidFill>
            <a:srgbClr val="FFFF00"/>
          </a:solidFill>
        </p:spPr>
        <p:txBody>
          <a:bodyPr lIns="0" tIns="0" rIns="0" bIns="0" rtlCol="0" anchor="t">
            <a:spAutoFit/>
          </a:bodyPr>
          <a:lstStyle/>
          <a:p>
            <a:pPr algn="ctr">
              <a:lnSpc>
                <a:spcPts val="3016"/>
              </a:lnSpc>
            </a:pPr>
            <a:r>
              <a:rPr lang="en-US" sz="2154" dirty="0" err="1">
                <a:solidFill>
                  <a:srgbClr val="000000"/>
                </a:solidFill>
                <a:latin typeface="Open Sans"/>
              </a:rPr>
              <a:t>Ajouter</a:t>
            </a:r>
            <a:r>
              <a:rPr lang="en-US" sz="2154" dirty="0">
                <a:solidFill>
                  <a:srgbClr val="000000"/>
                </a:solidFill>
                <a:latin typeface="Open Sans"/>
              </a:rPr>
              <a:t> </a:t>
            </a:r>
            <a:r>
              <a:rPr lang="en-US" sz="2154" dirty="0" err="1">
                <a:solidFill>
                  <a:srgbClr val="000000"/>
                </a:solidFill>
                <a:latin typeface="Open Sans"/>
              </a:rPr>
              <a:t>comme</a:t>
            </a:r>
            <a:r>
              <a:rPr lang="en-US" sz="2154" dirty="0">
                <a:solidFill>
                  <a:srgbClr val="000000"/>
                </a:solidFill>
                <a:latin typeface="Open Sans"/>
              </a:rPr>
              <a:t> </a:t>
            </a:r>
            <a:r>
              <a:rPr lang="en-US" sz="2154" dirty="0" err="1">
                <a:solidFill>
                  <a:srgbClr val="000000"/>
                </a:solidFill>
                <a:latin typeface="Open Sans"/>
              </a:rPr>
              <a:t>favoris</a:t>
            </a:r>
            <a:endParaRPr lang="en-US" sz="2154" dirty="0">
              <a:solidFill>
                <a:srgbClr val="000000"/>
              </a:solidFill>
              <a:latin typeface="Open Sans"/>
            </a:endParaRPr>
          </a:p>
        </p:txBody>
      </p:sp>
      <p:sp>
        <p:nvSpPr>
          <p:cNvPr id="6" name="AutoShape 6"/>
          <p:cNvSpPr/>
          <p:nvPr/>
        </p:nvSpPr>
        <p:spPr>
          <a:xfrm flipH="1">
            <a:off x="2433165" y="3648132"/>
            <a:ext cx="682446" cy="503400"/>
          </a:xfrm>
          <a:prstGeom prst="line">
            <a:avLst/>
          </a:prstGeom>
          <a:ln w="76200" cap="flat">
            <a:solidFill>
              <a:srgbClr val="FFED00"/>
            </a:solidFill>
            <a:prstDash val="solid"/>
            <a:headEnd type="none" w="sm" len="sm"/>
            <a:tailEnd type="arrow" w="med" len="sm"/>
          </a:ln>
        </p:spPr>
      </p:sp>
      <p:sp>
        <p:nvSpPr>
          <p:cNvPr id="7" name="Slide Number Placeholder 6"/>
          <p:cNvSpPr>
            <a:spLocks noGrp="1"/>
          </p:cNvSpPr>
          <p:nvPr>
            <p:ph type="sldNum" sz="quarter" idx="12"/>
          </p:nvPr>
        </p:nvSpPr>
        <p:spPr/>
        <p:txBody>
          <a:bodyPr/>
          <a:lstStyle/>
          <a:p>
            <a:fld id="{B6F15528-21DE-4FAA-801E-634DDDAF4B2B}" type="slidenum">
              <a:rPr lang="en-US" smtClean="0"/>
              <a:pPr/>
              <a:t>15</a:t>
            </a:fld>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0" y="0"/>
            <a:ext cx="19197093" cy="10452655"/>
          </a:xfrm>
          <a:custGeom>
            <a:avLst/>
            <a:gdLst/>
            <a:ahLst/>
            <a:cxnLst/>
            <a:rect l="l" t="t" r="r" b="b"/>
            <a:pathLst>
              <a:path w="19197093" h="10452655">
                <a:moveTo>
                  <a:pt x="0" y="0"/>
                </a:moveTo>
                <a:lnTo>
                  <a:pt x="19197093" y="0"/>
                </a:lnTo>
                <a:lnTo>
                  <a:pt x="19197093" y="10452655"/>
                </a:lnTo>
                <a:lnTo>
                  <a:pt x="0" y="10452655"/>
                </a:lnTo>
                <a:lnTo>
                  <a:pt x="0" y="0"/>
                </a:lnTo>
                <a:close/>
              </a:path>
            </a:pathLst>
          </a:custGeom>
          <a:blipFill>
            <a:blip r:embed="rId2"/>
            <a:stretch>
              <a:fillRect/>
            </a:stretch>
          </a:blipFill>
        </p:spPr>
      </p:sp>
      <p:sp>
        <p:nvSpPr>
          <p:cNvPr id="3" name="TextBox 3"/>
          <p:cNvSpPr txBox="1"/>
          <p:nvPr/>
        </p:nvSpPr>
        <p:spPr>
          <a:xfrm>
            <a:off x="14028594" y="9201150"/>
            <a:ext cx="3936206" cy="5143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Section Des Recettes</a:t>
            </a:r>
          </a:p>
        </p:txBody>
      </p:sp>
      <p:sp>
        <p:nvSpPr>
          <p:cNvPr id="4" name="TextBox 4"/>
          <p:cNvSpPr txBox="1"/>
          <p:nvPr/>
        </p:nvSpPr>
        <p:spPr>
          <a:xfrm>
            <a:off x="9144000" y="9515970"/>
            <a:ext cx="2057400" cy="384721"/>
          </a:xfrm>
          <a:prstGeom prst="rect">
            <a:avLst/>
          </a:prstGeom>
          <a:solidFill>
            <a:srgbClr val="FFFF00"/>
          </a:solidFill>
        </p:spPr>
        <p:txBody>
          <a:bodyPr wrap="square" lIns="0" tIns="0" rIns="0" bIns="0" rtlCol="0" anchor="t">
            <a:spAutoFit/>
          </a:bodyPr>
          <a:lstStyle/>
          <a:p>
            <a:pPr algn="ctr">
              <a:lnSpc>
                <a:spcPts val="3016"/>
              </a:lnSpc>
            </a:pPr>
            <a:r>
              <a:rPr lang="en-US" sz="2154" dirty="0" err="1">
                <a:solidFill>
                  <a:srgbClr val="000000"/>
                </a:solidFill>
                <a:latin typeface="Open Sans"/>
              </a:rPr>
              <a:t>Repas</a:t>
            </a:r>
            <a:r>
              <a:rPr lang="en-US" sz="2154" dirty="0">
                <a:solidFill>
                  <a:srgbClr val="000000"/>
                </a:solidFill>
                <a:latin typeface="Open Sans"/>
              </a:rPr>
              <a:t> </a:t>
            </a:r>
            <a:r>
              <a:rPr lang="en-US" sz="2154" dirty="0" err="1">
                <a:solidFill>
                  <a:srgbClr val="000000"/>
                </a:solidFill>
                <a:latin typeface="Open Sans"/>
              </a:rPr>
              <a:t>Ajouté</a:t>
            </a:r>
            <a:endParaRPr lang="en-US" sz="2154" dirty="0">
              <a:solidFill>
                <a:srgbClr val="000000"/>
              </a:solidFill>
              <a:latin typeface="Open Sans"/>
            </a:endParaRPr>
          </a:p>
        </p:txBody>
      </p:sp>
      <p:sp>
        <p:nvSpPr>
          <p:cNvPr id="5" name="TextBox 5"/>
          <p:cNvSpPr txBox="1"/>
          <p:nvPr/>
        </p:nvSpPr>
        <p:spPr>
          <a:xfrm>
            <a:off x="14734824" y="6018018"/>
            <a:ext cx="3401073" cy="677282"/>
          </a:xfrm>
          <a:prstGeom prst="rect">
            <a:avLst/>
          </a:prstGeom>
          <a:solidFill>
            <a:srgbClr val="FFFF00"/>
          </a:solidFill>
        </p:spPr>
        <p:txBody>
          <a:bodyPr lIns="0" tIns="0" rIns="0" bIns="0" rtlCol="0" anchor="t">
            <a:spAutoFit/>
          </a:bodyPr>
          <a:lstStyle/>
          <a:p>
            <a:pPr algn="ctr">
              <a:lnSpc>
                <a:spcPts val="2752"/>
              </a:lnSpc>
            </a:pPr>
            <a:r>
              <a:rPr lang="en-US" sz="1965" dirty="0" err="1">
                <a:solidFill>
                  <a:srgbClr val="000000"/>
                </a:solidFill>
                <a:latin typeface="Open Sans"/>
              </a:rPr>
              <a:t>Supprimez</a:t>
            </a:r>
            <a:r>
              <a:rPr lang="en-US" sz="1965" dirty="0">
                <a:solidFill>
                  <a:srgbClr val="000000"/>
                </a:solidFill>
                <a:latin typeface="Open Sans"/>
              </a:rPr>
              <a:t> </a:t>
            </a:r>
            <a:r>
              <a:rPr lang="en-US" sz="1965" dirty="0" err="1">
                <a:solidFill>
                  <a:srgbClr val="000000"/>
                </a:solidFill>
                <a:latin typeface="Open Sans"/>
              </a:rPr>
              <a:t>Depuis</a:t>
            </a:r>
            <a:r>
              <a:rPr lang="en-US" sz="1965" dirty="0">
                <a:solidFill>
                  <a:srgbClr val="000000"/>
                </a:solidFill>
                <a:latin typeface="Open Sans"/>
              </a:rPr>
              <a:t> </a:t>
            </a:r>
            <a:r>
              <a:rPr lang="en-US" sz="1965" dirty="0" err="1">
                <a:solidFill>
                  <a:srgbClr val="000000"/>
                </a:solidFill>
                <a:latin typeface="Open Sans"/>
              </a:rPr>
              <a:t>vos</a:t>
            </a:r>
            <a:r>
              <a:rPr lang="en-US" sz="1965" dirty="0">
                <a:solidFill>
                  <a:srgbClr val="000000"/>
                </a:solidFill>
                <a:latin typeface="Open Sans"/>
              </a:rPr>
              <a:t> </a:t>
            </a:r>
            <a:r>
              <a:rPr lang="en-US" sz="1965" dirty="0" err="1">
                <a:solidFill>
                  <a:srgbClr val="000000"/>
                </a:solidFill>
                <a:latin typeface="Open Sans"/>
              </a:rPr>
              <a:t>favoris</a:t>
            </a:r>
            <a:endParaRPr lang="en-US" sz="1965" dirty="0">
              <a:solidFill>
                <a:srgbClr val="000000"/>
              </a:solidFill>
              <a:latin typeface="Open Sans"/>
            </a:endParaRPr>
          </a:p>
        </p:txBody>
      </p:sp>
      <p:sp>
        <p:nvSpPr>
          <p:cNvPr id="6" name="TextBox 6"/>
          <p:cNvSpPr txBox="1"/>
          <p:nvPr/>
        </p:nvSpPr>
        <p:spPr>
          <a:xfrm>
            <a:off x="14734824" y="5105400"/>
            <a:ext cx="3401073" cy="677282"/>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 re-</a:t>
            </a:r>
            <a:r>
              <a:rPr lang="en-US" sz="1965" dirty="0" err="1">
                <a:solidFill>
                  <a:srgbClr val="000000"/>
                </a:solidFill>
                <a:latin typeface="Open Sans"/>
              </a:rPr>
              <a:t>ajouter</a:t>
            </a:r>
            <a:r>
              <a:rPr lang="en-US" sz="1965" dirty="0">
                <a:solidFill>
                  <a:srgbClr val="000000"/>
                </a:solidFill>
                <a:latin typeface="Open Sans"/>
              </a:rPr>
              <a:t> au </a:t>
            </a:r>
            <a:r>
              <a:rPr lang="en-US" sz="1965" dirty="0" err="1">
                <a:solidFill>
                  <a:srgbClr val="000000"/>
                </a:solidFill>
                <a:latin typeface="Open Sans"/>
              </a:rPr>
              <a:t>repas</a:t>
            </a:r>
            <a:r>
              <a:rPr lang="en-US" sz="1965" dirty="0">
                <a:solidFill>
                  <a:srgbClr val="000000"/>
                </a:solidFill>
                <a:latin typeface="Open Sans"/>
              </a:rPr>
              <a:t> </a:t>
            </a:r>
            <a:r>
              <a:rPr lang="en-US" sz="1965" dirty="0" err="1">
                <a:solidFill>
                  <a:srgbClr val="000000"/>
                </a:solidFill>
                <a:latin typeface="Open Sans"/>
              </a:rPr>
              <a:t>quotidienne</a:t>
            </a:r>
            <a:endParaRPr lang="en-US" sz="1965" dirty="0">
              <a:solidFill>
                <a:srgbClr val="000000"/>
              </a:solidFill>
              <a:latin typeface="Open Sans"/>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pPr/>
              <a:t>16</a:t>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0" y="0"/>
            <a:ext cx="18883733" cy="10287000"/>
          </a:xfrm>
          <a:custGeom>
            <a:avLst/>
            <a:gdLst/>
            <a:ahLst/>
            <a:cxnLst/>
            <a:rect l="l" t="t" r="r" b="b"/>
            <a:pathLst>
              <a:path w="18883733" h="10287000">
                <a:moveTo>
                  <a:pt x="0" y="0"/>
                </a:moveTo>
                <a:lnTo>
                  <a:pt x="18883733" y="0"/>
                </a:lnTo>
                <a:lnTo>
                  <a:pt x="18883733" y="10287000"/>
                </a:lnTo>
                <a:lnTo>
                  <a:pt x="0" y="10287000"/>
                </a:lnTo>
                <a:lnTo>
                  <a:pt x="0" y="0"/>
                </a:lnTo>
                <a:close/>
              </a:path>
            </a:pathLst>
          </a:custGeom>
          <a:blipFill>
            <a:blip r:embed="rId2"/>
            <a:stretch>
              <a:fillRect/>
            </a:stretch>
          </a:blipFill>
        </p:spPr>
      </p:sp>
      <p:sp>
        <p:nvSpPr>
          <p:cNvPr id="3" name="TextBox 3"/>
          <p:cNvSpPr txBox="1"/>
          <p:nvPr/>
        </p:nvSpPr>
        <p:spPr>
          <a:xfrm>
            <a:off x="13803491" y="9201150"/>
            <a:ext cx="4386411" cy="10477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Resultats du recherche</a:t>
            </a:r>
          </a:p>
          <a:p>
            <a:pPr algn="ctr">
              <a:lnSpc>
                <a:spcPts val="4200"/>
              </a:lnSpc>
            </a:pPr>
            <a:r>
              <a:rPr lang="en-US" sz="3000">
                <a:solidFill>
                  <a:srgbClr val="FFFFFF"/>
                </a:solidFill>
                <a:latin typeface="Open Sans Bold"/>
              </a:rPr>
              <a:t>"baies"</a:t>
            </a:r>
          </a:p>
        </p:txBody>
      </p:sp>
      <p:sp>
        <p:nvSpPr>
          <p:cNvPr id="4" name="TextBox 4"/>
          <p:cNvSpPr txBox="1"/>
          <p:nvPr/>
        </p:nvSpPr>
        <p:spPr>
          <a:xfrm>
            <a:off x="10780148" y="990600"/>
            <a:ext cx="3705279" cy="677282"/>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on </a:t>
            </a:r>
            <a:r>
              <a:rPr lang="en-US" sz="1965" dirty="0" err="1">
                <a:solidFill>
                  <a:srgbClr val="000000"/>
                </a:solidFill>
                <a:latin typeface="Open Sans"/>
              </a:rPr>
              <a:t>recherche</a:t>
            </a:r>
            <a:r>
              <a:rPr lang="en-US" sz="1965" dirty="0">
                <a:solidFill>
                  <a:srgbClr val="000000"/>
                </a:solidFill>
                <a:latin typeface="Open Sans"/>
              </a:rPr>
              <a:t> </a:t>
            </a:r>
            <a:r>
              <a:rPr lang="en-US" sz="1965" dirty="0" err="1">
                <a:solidFill>
                  <a:srgbClr val="000000"/>
                </a:solidFill>
                <a:latin typeface="Open Sans"/>
              </a:rPr>
              <a:t>l'ingredient</a:t>
            </a:r>
            <a:r>
              <a:rPr lang="en-US" sz="1965" dirty="0">
                <a:solidFill>
                  <a:srgbClr val="000000"/>
                </a:solidFill>
                <a:latin typeface="Open Sans"/>
              </a:rPr>
              <a:t> </a:t>
            </a:r>
            <a:r>
              <a:rPr lang="en-US" sz="1965" dirty="0" err="1">
                <a:solidFill>
                  <a:srgbClr val="000000"/>
                </a:solidFill>
                <a:latin typeface="Open Sans"/>
              </a:rPr>
              <a:t>baie</a:t>
            </a:r>
            <a:r>
              <a:rPr lang="en-US" sz="1965" dirty="0">
                <a:solidFill>
                  <a:srgbClr val="000000"/>
                </a:solidFill>
                <a:latin typeface="Open Sans"/>
              </a:rPr>
              <a:t> </a:t>
            </a:r>
            <a:r>
              <a:rPr lang="en-US" sz="1965" dirty="0" err="1">
                <a:solidFill>
                  <a:srgbClr val="000000"/>
                </a:solidFill>
                <a:latin typeface="Open Sans"/>
              </a:rPr>
              <a:t>ou</a:t>
            </a:r>
            <a:r>
              <a:rPr lang="en-US" sz="1965" dirty="0">
                <a:solidFill>
                  <a:srgbClr val="000000"/>
                </a:solidFill>
                <a:latin typeface="Open Sans"/>
              </a:rPr>
              <a:t> "berries"</a:t>
            </a:r>
          </a:p>
        </p:txBody>
      </p:sp>
      <p:sp>
        <p:nvSpPr>
          <p:cNvPr id="5" name="AutoShape 5"/>
          <p:cNvSpPr/>
          <p:nvPr/>
        </p:nvSpPr>
        <p:spPr>
          <a:xfrm flipH="1" flipV="1">
            <a:off x="10465130" y="811410"/>
            <a:ext cx="287205" cy="434580"/>
          </a:xfrm>
          <a:prstGeom prst="line">
            <a:avLst/>
          </a:prstGeom>
          <a:ln w="66675" cap="flat">
            <a:solidFill>
              <a:srgbClr val="FFED00"/>
            </a:solidFill>
            <a:prstDash val="solid"/>
            <a:headEnd type="none" w="sm" len="sm"/>
            <a:tailEnd type="arrow" w="med" len="sm"/>
          </a:ln>
        </p:spPr>
      </p:sp>
      <p:sp>
        <p:nvSpPr>
          <p:cNvPr id="6" name="Slide Number Placeholder 5"/>
          <p:cNvSpPr>
            <a:spLocks noGrp="1"/>
          </p:cNvSpPr>
          <p:nvPr>
            <p:ph type="sldNum" sz="quarter" idx="12"/>
          </p:nvPr>
        </p:nvSpPr>
        <p:spPr/>
        <p:txBody>
          <a:bodyPr/>
          <a:lstStyle/>
          <a:p>
            <a:fld id="{B6F15528-21DE-4FAA-801E-634DDDAF4B2B}" type="slidenum">
              <a:rPr lang="en-US" smtClean="0"/>
              <a:pPr/>
              <a:t>17</a:t>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a:off x="0" y="0"/>
            <a:ext cx="18589706" cy="10287000"/>
          </a:xfrm>
          <a:custGeom>
            <a:avLst/>
            <a:gdLst/>
            <a:ahLst/>
            <a:cxnLst/>
            <a:rect l="l" t="t" r="r" b="b"/>
            <a:pathLst>
              <a:path w="18589706" h="10287000">
                <a:moveTo>
                  <a:pt x="0" y="0"/>
                </a:moveTo>
                <a:lnTo>
                  <a:pt x="18589706" y="0"/>
                </a:lnTo>
                <a:lnTo>
                  <a:pt x="18589706" y="10287000"/>
                </a:lnTo>
                <a:lnTo>
                  <a:pt x="0" y="10287000"/>
                </a:lnTo>
                <a:lnTo>
                  <a:pt x="0" y="0"/>
                </a:lnTo>
                <a:close/>
              </a:path>
            </a:pathLst>
          </a:custGeom>
          <a:blipFill>
            <a:blip r:embed="rId2"/>
            <a:stretch>
              <a:fillRect/>
            </a:stretch>
          </a:blipFill>
        </p:spPr>
      </p:sp>
      <p:sp>
        <p:nvSpPr>
          <p:cNvPr id="3" name="TextBox 3"/>
          <p:cNvSpPr txBox="1"/>
          <p:nvPr/>
        </p:nvSpPr>
        <p:spPr>
          <a:xfrm>
            <a:off x="14173404" y="9201150"/>
            <a:ext cx="3646587" cy="10477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Page d'information</a:t>
            </a:r>
          </a:p>
          <a:p>
            <a:pPr algn="ctr">
              <a:lnSpc>
                <a:spcPts val="4200"/>
              </a:lnSpc>
            </a:pPr>
            <a:r>
              <a:rPr lang="en-US" sz="3000">
                <a:solidFill>
                  <a:srgbClr val="FFFFFF"/>
                </a:solidFill>
                <a:latin typeface="Open Sans Bold"/>
              </a:rPr>
              <a:t>du recette</a:t>
            </a:r>
          </a:p>
        </p:txBody>
      </p:sp>
      <p:sp>
        <p:nvSpPr>
          <p:cNvPr id="4" name="TextBox 4"/>
          <p:cNvSpPr txBox="1"/>
          <p:nvPr/>
        </p:nvSpPr>
        <p:spPr>
          <a:xfrm>
            <a:off x="5721105" y="9395909"/>
            <a:ext cx="3573748" cy="677282"/>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On </a:t>
            </a:r>
            <a:r>
              <a:rPr lang="en-US" sz="1965" dirty="0" err="1">
                <a:solidFill>
                  <a:srgbClr val="000000"/>
                </a:solidFill>
                <a:latin typeface="Open Sans"/>
              </a:rPr>
              <a:t>ajoute</a:t>
            </a:r>
            <a:r>
              <a:rPr lang="en-US" sz="1965" dirty="0">
                <a:solidFill>
                  <a:srgbClr val="000000"/>
                </a:solidFill>
                <a:latin typeface="Open Sans"/>
              </a:rPr>
              <a:t> le </a:t>
            </a:r>
            <a:r>
              <a:rPr lang="en-US" sz="1965" dirty="0" err="1">
                <a:solidFill>
                  <a:srgbClr val="000000"/>
                </a:solidFill>
                <a:latin typeface="Open Sans"/>
              </a:rPr>
              <a:t>repas</a:t>
            </a:r>
            <a:r>
              <a:rPr lang="en-US" sz="1965" dirty="0">
                <a:solidFill>
                  <a:srgbClr val="000000"/>
                </a:solidFill>
                <a:latin typeface="Open Sans"/>
              </a:rPr>
              <a:t> a </a:t>
            </a:r>
            <a:r>
              <a:rPr lang="en-US" sz="1965" dirty="0" err="1">
                <a:solidFill>
                  <a:srgbClr val="000000"/>
                </a:solidFill>
                <a:latin typeface="Open Sans"/>
              </a:rPr>
              <a:t>notre</a:t>
            </a:r>
            <a:r>
              <a:rPr lang="en-US" sz="1965" dirty="0">
                <a:solidFill>
                  <a:srgbClr val="000000"/>
                </a:solidFill>
                <a:latin typeface="Open Sans"/>
              </a:rPr>
              <a:t> </a:t>
            </a:r>
            <a:r>
              <a:rPr lang="en-US" sz="1965" dirty="0" err="1">
                <a:solidFill>
                  <a:srgbClr val="000000"/>
                </a:solidFill>
                <a:latin typeface="Open Sans"/>
              </a:rPr>
              <a:t>liste</a:t>
            </a:r>
            <a:endParaRPr lang="en-US" sz="1965" dirty="0">
              <a:solidFill>
                <a:srgbClr val="000000"/>
              </a:solidFill>
              <a:latin typeface="Open Sans"/>
            </a:endParaRPr>
          </a:p>
          <a:p>
            <a:pPr algn="ctr">
              <a:lnSpc>
                <a:spcPts val="2752"/>
              </a:lnSpc>
            </a:pPr>
            <a:r>
              <a:rPr lang="en-US" sz="1965" dirty="0">
                <a:solidFill>
                  <a:srgbClr val="000000"/>
                </a:solidFill>
                <a:latin typeface="Open Sans"/>
              </a:rPr>
              <a:t>des </a:t>
            </a:r>
            <a:r>
              <a:rPr lang="en-US" sz="1965" dirty="0" err="1">
                <a:solidFill>
                  <a:srgbClr val="000000"/>
                </a:solidFill>
                <a:latin typeface="Open Sans"/>
              </a:rPr>
              <a:t>repas</a:t>
            </a:r>
            <a:r>
              <a:rPr lang="en-US" sz="1965" dirty="0">
                <a:solidFill>
                  <a:srgbClr val="000000"/>
                </a:solidFill>
                <a:latin typeface="Open Sans"/>
              </a:rPr>
              <a:t> </a:t>
            </a:r>
            <a:r>
              <a:rPr lang="en-US" sz="1965" dirty="0" err="1">
                <a:solidFill>
                  <a:srgbClr val="000000"/>
                </a:solidFill>
                <a:latin typeface="Open Sans"/>
              </a:rPr>
              <a:t>quotidienne</a:t>
            </a:r>
            <a:endParaRPr lang="en-US" sz="1965" dirty="0">
              <a:solidFill>
                <a:srgbClr val="000000"/>
              </a:solidFill>
              <a:latin typeface="Open Sans"/>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385884"/>
            <a:ext cx="18446680" cy="1056479"/>
          </a:xfrm>
          <a:custGeom>
            <a:avLst/>
            <a:gdLst/>
            <a:ahLst/>
            <a:cxnLst/>
            <a:rect l="l" t="t" r="r" b="b"/>
            <a:pathLst>
              <a:path w="18446680" h="1056479">
                <a:moveTo>
                  <a:pt x="0" y="0"/>
                </a:moveTo>
                <a:lnTo>
                  <a:pt x="18446680" y="0"/>
                </a:lnTo>
                <a:lnTo>
                  <a:pt x="18446680" y="1056479"/>
                </a:lnTo>
                <a:lnTo>
                  <a:pt x="0" y="1056479"/>
                </a:lnTo>
                <a:lnTo>
                  <a:pt x="0" y="0"/>
                </a:lnTo>
                <a:close/>
              </a:path>
            </a:pathLst>
          </a:custGeom>
          <a:blipFill>
            <a:blip r:embed="rId2"/>
            <a:stretch>
              <a:fillRect t="-21428" r="-366" b="-21428"/>
            </a:stretch>
          </a:blipFill>
        </p:spPr>
      </p:sp>
      <p:sp>
        <p:nvSpPr>
          <p:cNvPr id="3" name="Freeform 3"/>
          <p:cNvSpPr/>
          <p:nvPr/>
        </p:nvSpPr>
        <p:spPr>
          <a:xfrm>
            <a:off x="0" y="606153"/>
            <a:ext cx="18446680" cy="9680847"/>
          </a:xfrm>
          <a:custGeom>
            <a:avLst/>
            <a:gdLst/>
            <a:ahLst/>
            <a:cxnLst/>
            <a:rect l="l" t="t" r="r" b="b"/>
            <a:pathLst>
              <a:path w="18446680" h="9680847">
                <a:moveTo>
                  <a:pt x="0" y="0"/>
                </a:moveTo>
                <a:lnTo>
                  <a:pt x="18446680" y="0"/>
                </a:lnTo>
                <a:lnTo>
                  <a:pt x="18446680" y="9680847"/>
                </a:lnTo>
                <a:lnTo>
                  <a:pt x="0" y="9680847"/>
                </a:lnTo>
                <a:lnTo>
                  <a:pt x="0" y="0"/>
                </a:lnTo>
                <a:close/>
              </a:path>
            </a:pathLst>
          </a:custGeom>
          <a:blipFill>
            <a:blip r:embed="rId3"/>
            <a:stretch>
              <a:fillRect t="-5577"/>
            </a:stretch>
          </a:blipFill>
        </p:spPr>
      </p:sp>
      <p:sp>
        <p:nvSpPr>
          <p:cNvPr id="4" name="TextBox 4"/>
          <p:cNvSpPr txBox="1"/>
          <p:nvPr/>
        </p:nvSpPr>
        <p:spPr>
          <a:xfrm>
            <a:off x="14198109" y="9201150"/>
            <a:ext cx="3597176" cy="5143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Createur des repas</a:t>
            </a:r>
          </a:p>
        </p:txBody>
      </p:sp>
      <p:sp>
        <p:nvSpPr>
          <p:cNvPr id="5" name="TextBox 5"/>
          <p:cNvSpPr txBox="1"/>
          <p:nvPr/>
        </p:nvSpPr>
        <p:spPr>
          <a:xfrm>
            <a:off x="2169615" y="7092636"/>
            <a:ext cx="5635602" cy="332723"/>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1.on </a:t>
            </a:r>
            <a:r>
              <a:rPr lang="en-US" sz="1965" dirty="0" err="1">
                <a:solidFill>
                  <a:srgbClr val="000000"/>
                </a:solidFill>
                <a:latin typeface="Open Sans"/>
              </a:rPr>
              <a:t>selectionne</a:t>
            </a:r>
            <a:r>
              <a:rPr lang="en-US" sz="1965" dirty="0">
                <a:solidFill>
                  <a:srgbClr val="000000"/>
                </a:solidFill>
                <a:latin typeface="Open Sans"/>
              </a:rPr>
              <a:t> </a:t>
            </a:r>
            <a:r>
              <a:rPr lang="en-US" sz="1965" dirty="0" err="1">
                <a:solidFill>
                  <a:srgbClr val="000000"/>
                </a:solidFill>
                <a:latin typeface="Open Sans"/>
              </a:rPr>
              <a:t>une</a:t>
            </a:r>
            <a:r>
              <a:rPr lang="en-US" sz="1965" dirty="0">
                <a:solidFill>
                  <a:srgbClr val="000000"/>
                </a:solidFill>
                <a:latin typeface="Open Sans"/>
              </a:rPr>
              <a:t> </a:t>
            </a:r>
            <a:r>
              <a:rPr lang="en-US" sz="1965" dirty="0" err="1">
                <a:solidFill>
                  <a:srgbClr val="000000"/>
                </a:solidFill>
                <a:latin typeface="Open Sans"/>
              </a:rPr>
              <a:t>quantité</a:t>
            </a:r>
            <a:r>
              <a:rPr lang="en-US" sz="1965" dirty="0">
                <a:solidFill>
                  <a:srgbClr val="000000"/>
                </a:solidFill>
                <a:latin typeface="Open Sans"/>
              </a:rPr>
              <a:t> </a:t>
            </a:r>
            <a:r>
              <a:rPr lang="en-US" sz="1965" dirty="0" err="1">
                <a:solidFill>
                  <a:srgbClr val="000000"/>
                </a:solidFill>
                <a:latin typeface="Open Sans"/>
              </a:rPr>
              <a:t>varié</a:t>
            </a:r>
            <a:r>
              <a:rPr lang="en-US" sz="1965" dirty="0">
                <a:solidFill>
                  <a:srgbClr val="000000"/>
                </a:solidFill>
                <a:latin typeface="Open Sans"/>
              </a:rPr>
              <a:t> des aliments</a:t>
            </a:r>
          </a:p>
        </p:txBody>
      </p:sp>
      <p:sp>
        <p:nvSpPr>
          <p:cNvPr id="6" name="TextBox 6"/>
          <p:cNvSpPr txBox="1"/>
          <p:nvPr/>
        </p:nvSpPr>
        <p:spPr>
          <a:xfrm>
            <a:off x="10072830" y="1404263"/>
            <a:ext cx="6411664" cy="1366401"/>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 2.On compare les </a:t>
            </a:r>
            <a:r>
              <a:rPr lang="en-US" sz="1965" dirty="0" err="1">
                <a:solidFill>
                  <a:srgbClr val="000000"/>
                </a:solidFill>
                <a:latin typeface="Open Sans"/>
              </a:rPr>
              <a:t>valeurs</a:t>
            </a:r>
            <a:r>
              <a:rPr lang="en-US" sz="1965" dirty="0">
                <a:solidFill>
                  <a:srgbClr val="000000"/>
                </a:solidFill>
                <a:latin typeface="Open Sans"/>
              </a:rPr>
              <a:t> de </a:t>
            </a:r>
            <a:r>
              <a:rPr lang="en-US" sz="1965" dirty="0" err="1">
                <a:solidFill>
                  <a:srgbClr val="000000"/>
                </a:solidFill>
                <a:latin typeface="Open Sans"/>
              </a:rPr>
              <a:t>notre</a:t>
            </a:r>
            <a:r>
              <a:rPr lang="en-US" sz="1965" dirty="0">
                <a:solidFill>
                  <a:srgbClr val="000000"/>
                </a:solidFill>
                <a:latin typeface="Open Sans"/>
              </a:rPr>
              <a:t> </a:t>
            </a:r>
            <a:r>
              <a:rPr lang="en-US" sz="1965" dirty="0" err="1">
                <a:solidFill>
                  <a:srgbClr val="000000"/>
                </a:solidFill>
                <a:latin typeface="Open Sans"/>
              </a:rPr>
              <a:t>repas</a:t>
            </a:r>
            <a:r>
              <a:rPr lang="en-US" sz="1965" dirty="0">
                <a:solidFill>
                  <a:srgbClr val="000000"/>
                </a:solidFill>
                <a:latin typeface="Open Sans"/>
              </a:rPr>
              <a:t> avec les </a:t>
            </a:r>
            <a:r>
              <a:rPr lang="en-US" sz="1965" dirty="0" err="1">
                <a:solidFill>
                  <a:srgbClr val="000000"/>
                </a:solidFill>
                <a:latin typeface="Open Sans"/>
              </a:rPr>
              <a:t>valeurs</a:t>
            </a:r>
            <a:r>
              <a:rPr lang="en-US" sz="1965" dirty="0">
                <a:solidFill>
                  <a:srgbClr val="000000"/>
                </a:solidFill>
                <a:latin typeface="Open Sans"/>
              </a:rPr>
              <a:t> </a:t>
            </a:r>
            <a:r>
              <a:rPr lang="en-US" sz="1965" dirty="0" err="1">
                <a:solidFill>
                  <a:srgbClr val="000000"/>
                </a:solidFill>
                <a:latin typeface="Open Sans"/>
              </a:rPr>
              <a:t>recommandées</a:t>
            </a:r>
            <a:r>
              <a:rPr lang="en-US" sz="1965" dirty="0">
                <a:solidFill>
                  <a:srgbClr val="000000"/>
                </a:solidFill>
                <a:latin typeface="Open Sans"/>
              </a:rPr>
              <a:t>. Si </a:t>
            </a:r>
            <a:r>
              <a:rPr lang="en-US" sz="1965" dirty="0" err="1">
                <a:solidFill>
                  <a:srgbClr val="000000"/>
                </a:solidFill>
                <a:latin typeface="Open Sans"/>
              </a:rPr>
              <a:t>elles</a:t>
            </a:r>
            <a:r>
              <a:rPr lang="en-US" sz="1965" dirty="0">
                <a:solidFill>
                  <a:srgbClr val="000000"/>
                </a:solidFill>
                <a:latin typeface="Open Sans"/>
              </a:rPr>
              <a:t> </a:t>
            </a:r>
            <a:r>
              <a:rPr lang="en-US" sz="1965" dirty="0" err="1">
                <a:solidFill>
                  <a:srgbClr val="000000"/>
                </a:solidFill>
                <a:latin typeface="Open Sans"/>
              </a:rPr>
              <a:t>sont</a:t>
            </a:r>
            <a:r>
              <a:rPr lang="en-US" sz="1965" dirty="0">
                <a:solidFill>
                  <a:srgbClr val="000000"/>
                </a:solidFill>
                <a:latin typeface="Open Sans"/>
              </a:rPr>
              <a:t> </a:t>
            </a:r>
            <a:r>
              <a:rPr lang="en-US" sz="1965" dirty="0" err="1">
                <a:solidFill>
                  <a:srgbClr val="000000"/>
                </a:solidFill>
                <a:latin typeface="Open Sans"/>
              </a:rPr>
              <a:t>proches</a:t>
            </a:r>
            <a:r>
              <a:rPr lang="en-US" sz="1965" dirty="0">
                <a:solidFill>
                  <a:srgbClr val="000000"/>
                </a:solidFill>
                <a:latin typeface="Open Sans"/>
              </a:rPr>
              <a:t> </a:t>
            </a:r>
            <a:r>
              <a:rPr lang="en-US" sz="1965" dirty="0" err="1">
                <a:solidFill>
                  <a:srgbClr val="000000"/>
                </a:solidFill>
                <a:latin typeface="Open Sans"/>
              </a:rPr>
              <a:t>ou</a:t>
            </a:r>
            <a:r>
              <a:rPr lang="en-US" sz="1965" dirty="0">
                <a:solidFill>
                  <a:srgbClr val="000000"/>
                </a:solidFill>
                <a:latin typeface="Open Sans"/>
              </a:rPr>
              <a:t> </a:t>
            </a:r>
            <a:r>
              <a:rPr lang="en-US" sz="1965" dirty="0" err="1">
                <a:solidFill>
                  <a:srgbClr val="000000"/>
                </a:solidFill>
                <a:latin typeface="Open Sans"/>
              </a:rPr>
              <a:t>meilleures</a:t>
            </a:r>
            <a:r>
              <a:rPr lang="en-US" sz="1965" dirty="0">
                <a:solidFill>
                  <a:srgbClr val="000000"/>
                </a:solidFill>
                <a:latin typeface="Open Sans"/>
              </a:rPr>
              <a:t> pour le plan, un message "Parfait" </a:t>
            </a:r>
            <a:r>
              <a:rPr lang="en-US" sz="1965" dirty="0" err="1">
                <a:solidFill>
                  <a:srgbClr val="000000"/>
                </a:solidFill>
                <a:latin typeface="Open Sans"/>
              </a:rPr>
              <a:t>s'affiche</a:t>
            </a:r>
            <a:r>
              <a:rPr lang="en-US" sz="1965" dirty="0">
                <a:solidFill>
                  <a:srgbClr val="000000"/>
                </a:solidFill>
                <a:latin typeface="Open Sans"/>
              </a:rPr>
              <a:t>."</a:t>
            </a:r>
          </a:p>
        </p:txBody>
      </p:sp>
      <p:sp>
        <p:nvSpPr>
          <p:cNvPr id="7" name="TextBox 7"/>
          <p:cNvSpPr txBox="1"/>
          <p:nvPr/>
        </p:nvSpPr>
        <p:spPr>
          <a:xfrm>
            <a:off x="5444853" y="8152565"/>
            <a:ext cx="6411664" cy="677282"/>
          </a:xfrm>
          <a:prstGeom prst="rect">
            <a:avLst/>
          </a:prstGeom>
          <a:solidFill>
            <a:srgbClr val="FFFF00"/>
          </a:solidFill>
        </p:spPr>
        <p:txBody>
          <a:bodyPr lIns="0" tIns="0" rIns="0" bIns="0" rtlCol="0" anchor="t">
            <a:spAutoFit/>
          </a:bodyPr>
          <a:lstStyle/>
          <a:p>
            <a:pPr algn="ctr">
              <a:lnSpc>
                <a:spcPts val="2752"/>
              </a:lnSpc>
            </a:pPr>
            <a:r>
              <a:rPr lang="en-US" sz="1965" dirty="0">
                <a:solidFill>
                  <a:srgbClr val="000000"/>
                </a:solidFill>
                <a:latin typeface="Open Sans"/>
              </a:rPr>
              <a:t> 3.finallment on </a:t>
            </a:r>
            <a:r>
              <a:rPr lang="en-US" sz="1965" dirty="0" err="1">
                <a:solidFill>
                  <a:srgbClr val="000000"/>
                </a:solidFill>
                <a:latin typeface="Open Sans"/>
              </a:rPr>
              <a:t>donne</a:t>
            </a:r>
            <a:r>
              <a:rPr lang="en-US" sz="1965" dirty="0">
                <a:solidFill>
                  <a:srgbClr val="000000"/>
                </a:solidFill>
                <a:latin typeface="Open Sans"/>
              </a:rPr>
              <a:t> un nom </a:t>
            </a:r>
            <a:r>
              <a:rPr lang="en-US" sz="1965" dirty="0" err="1">
                <a:solidFill>
                  <a:srgbClr val="000000"/>
                </a:solidFill>
                <a:latin typeface="Open Sans"/>
              </a:rPr>
              <a:t>personalisé</a:t>
            </a:r>
            <a:r>
              <a:rPr lang="en-US" sz="1965" dirty="0">
                <a:solidFill>
                  <a:srgbClr val="000000"/>
                </a:solidFill>
                <a:latin typeface="Open Sans"/>
              </a:rPr>
              <a:t> pour </a:t>
            </a:r>
            <a:r>
              <a:rPr lang="en-US" sz="1965" dirty="0" err="1">
                <a:solidFill>
                  <a:srgbClr val="000000"/>
                </a:solidFill>
                <a:latin typeface="Open Sans"/>
              </a:rPr>
              <a:t>notre</a:t>
            </a:r>
            <a:r>
              <a:rPr lang="en-US" sz="1965" dirty="0">
                <a:solidFill>
                  <a:srgbClr val="000000"/>
                </a:solidFill>
                <a:latin typeface="Open Sans"/>
              </a:rPr>
              <a:t> </a:t>
            </a:r>
            <a:r>
              <a:rPr lang="en-US" sz="1965" dirty="0" err="1">
                <a:solidFill>
                  <a:srgbClr val="000000"/>
                </a:solidFill>
                <a:latin typeface="Open Sans"/>
              </a:rPr>
              <a:t>repas</a:t>
            </a:r>
            <a:r>
              <a:rPr lang="en-US" sz="1965" dirty="0">
                <a:solidFill>
                  <a:srgbClr val="000000"/>
                </a:solidFill>
                <a:latin typeface="Open Sans"/>
              </a:rPr>
              <a:t> et on </a:t>
            </a:r>
            <a:r>
              <a:rPr lang="en-US" sz="1965" dirty="0" err="1">
                <a:solidFill>
                  <a:srgbClr val="000000"/>
                </a:solidFill>
                <a:latin typeface="Open Sans"/>
              </a:rPr>
              <a:t>l'ajout</a:t>
            </a:r>
            <a:r>
              <a:rPr lang="en-US" sz="1965" dirty="0">
                <a:solidFill>
                  <a:srgbClr val="000000"/>
                </a:solidFill>
                <a:latin typeface="Open Sans"/>
              </a:rPr>
              <a:t> au </a:t>
            </a:r>
            <a:r>
              <a:rPr lang="en-US" sz="1965" dirty="0" err="1">
                <a:solidFill>
                  <a:srgbClr val="000000"/>
                </a:solidFill>
                <a:latin typeface="Open Sans"/>
              </a:rPr>
              <a:t>liste</a:t>
            </a:r>
            <a:r>
              <a:rPr lang="en-US" sz="1965" dirty="0">
                <a:solidFill>
                  <a:srgbClr val="000000"/>
                </a:solidFill>
                <a:latin typeface="Open Sans"/>
              </a:rPr>
              <a:t> des </a:t>
            </a:r>
            <a:r>
              <a:rPr lang="en-US" sz="1965" dirty="0" err="1">
                <a:solidFill>
                  <a:srgbClr val="000000"/>
                </a:solidFill>
                <a:latin typeface="Open Sans"/>
              </a:rPr>
              <a:t>repas</a:t>
            </a:r>
            <a:r>
              <a:rPr lang="en-US" sz="1965" dirty="0">
                <a:solidFill>
                  <a:srgbClr val="000000"/>
                </a:solidFill>
                <a:latin typeface="Open Sans"/>
              </a:rPr>
              <a:t> </a:t>
            </a:r>
            <a:r>
              <a:rPr lang="en-US" sz="1965" dirty="0" err="1">
                <a:solidFill>
                  <a:srgbClr val="000000"/>
                </a:solidFill>
                <a:latin typeface="Open Sans"/>
              </a:rPr>
              <a:t>quotidienne</a:t>
            </a:r>
            <a:endParaRPr lang="en-US" sz="1965" dirty="0">
              <a:solidFill>
                <a:srgbClr val="000000"/>
              </a:solidFill>
              <a:latin typeface="Open Sans"/>
            </a:endParaRPr>
          </a:p>
        </p:txBody>
      </p:sp>
      <p:sp>
        <p:nvSpPr>
          <p:cNvPr id="8" name="TextBox 8"/>
          <p:cNvSpPr txBox="1"/>
          <p:nvPr/>
        </p:nvSpPr>
        <p:spPr>
          <a:xfrm>
            <a:off x="2651105" y="8415970"/>
            <a:ext cx="1045964" cy="274181"/>
          </a:xfrm>
          <a:prstGeom prst="rect">
            <a:avLst/>
          </a:prstGeom>
        </p:spPr>
        <p:txBody>
          <a:bodyPr lIns="0" tIns="0" rIns="0" bIns="0" rtlCol="0" anchor="t">
            <a:spAutoFit/>
          </a:bodyPr>
          <a:lstStyle/>
          <a:p>
            <a:pPr algn="ctr">
              <a:lnSpc>
                <a:spcPts val="2212"/>
              </a:lnSpc>
            </a:pPr>
            <a:r>
              <a:rPr lang="en-US" sz="1580">
                <a:solidFill>
                  <a:srgbClr val="FFFFFF"/>
                </a:solidFill>
                <a:latin typeface="Open Sans"/>
              </a:rPr>
              <a:t>mon_repas</a:t>
            </a:r>
          </a:p>
        </p:txBody>
      </p:sp>
      <p:sp>
        <p:nvSpPr>
          <p:cNvPr id="9" name="Slide Number Placeholder 8"/>
          <p:cNvSpPr>
            <a:spLocks noGrp="1"/>
          </p:cNvSpPr>
          <p:nvPr>
            <p:ph type="sldNum" sz="quarter" idx="12"/>
          </p:nvPr>
        </p:nvSpPr>
        <p:spPr/>
        <p:txBody>
          <a:bodyPr/>
          <a:lstStyle/>
          <a:p>
            <a:fld id="{B6F15528-21DE-4FAA-801E-634DDDAF4B2B}" type="slidenum">
              <a:rPr lang="en-US" smtClean="0"/>
              <a:pPr/>
              <a:t>19</a:t>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2840661" cy="10287000"/>
          </a:xfrm>
          <a:custGeom>
            <a:avLst/>
            <a:gdLst/>
            <a:ahLst/>
            <a:cxnLst/>
            <a:rect l="l" t="t" r="r" b="b"/>
            <a:pathLst>
              <a:path w="2840661" h="10287000">
                <a:moveTo>
                  <a:pt x="2840661" y="0"/>
                </a:moveTo>
                <a:lnTo>
                  <a:pt x="0" y="0"/>
                </a:lnTo>
                <a:lnTo>
                  <a:pt x="0" y="10287000"/>
                </a:lnTo>
                <a:lnTo>
                  <a:pt x="2840661" y="10287000"/>
                </a:lnTo>
                <a:lnTo>
                  <a:pt x="2840661" y="0"/>
                </a:lnTo>
                <a:close/>
              </a:path>
            </a:pathLst>
          </a:custGeom>
          <a:blipFill>
            <a:blip r:embed="rId2"/>
            <a:stretch>
              <a:fillRect l="-543793" t="-38888" b="-38888"/>
            </a:stretch>
          </a:blipFill>
        </p:spPr>
      </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sp>
        <p:nvSpPr>
          <p:cNvPr id="7" name="AutoShape 7"/>
          <p:cNvSpPr/>
          <p:nvPr/>
        </p:nvSpPr>
        <p:spPr>
          <a:xfrm flipH="1">
            <a:off x="3559087" y="1726198"/>
            <a:ext cx="0" cy="7532102"/>
          </a:xfrm>
          <a:prstGeom prst="line">
            <a:avLst/>
          </a:prstGeom>
          <a:ln w="38100" cap="flat">
            <a:solidFill>
              <a:srgbClr val="000000"/>
            </a:solidFill>
            <a:prstDash val="solid"/>
            <a:headEnd type="none" w="sm" len="sm"/>
            <a:tailEnd type="none" w="sm" len="sm"/>
          </a:ln>
        </p:spPr>
      </p:sp>
      <p:sp>
        <p:nvSpPr>
          <p:cNvPr id="8" name="TextBox 8"/>
          <p:cNvSpPr txBox="1"/>
          <p:nvPr/>
        </p:nvSpPr>
        <p:spPr>
          <a:xfrm>
            <a:off x="2101956" y="1699862"/>
            <a:ext cx="11156844" cy="936154"/>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Open Sans Bold"/>
              </a:rPr>
              <a:t>1.Introduction </a:t>
            </a:r>
            <a:r>
              <a:rPr lang="en-US" sz="5199" dirty="0" err="1">
                <a:solidFill>
                  <a:srgbClr val="000000"/>
                </a:solidFill>
                <a:latin typeface="Open Sans Bold"/>
              </a:rPr>
              <a:t>Générale</a:t>
            </a:r>
            <a:endParaRPr lang="en-US" sz="5199" dirty="0">
              <a:solidFill>
                <a:srgbClr val="000000"/>
              </a:solidFill>
              <a:latin typeface="Open Sans Bold"/>
            </a:endParaRPr>
          </a:p>
        </p:txBody>
      </p:sp>
      <p:sp>
        <p:nvSpPr>
          <p:cNvPr id="9" name="TextBox 9"/>
          <p:cNvSpPr txBox="1"/>
          <p:nvPr/>
        </p:nvSpPr>
        <p:spPr>
          <a:xfrm>
            <a:off x="3744853" y="2769769"/>
            <a:ext cx="7234701" cy="887062"/>
          </a:xfrm>
          <a:prstGeom prst="rect">
            <a:avLst/>
          </a:prstGeom>
        </p:spPr>
        <p:txBody>
          <a:bodyPr lIns="0" tIns="0" rIns="0" bIns="0" rtlCol="0" anchor="t">
            <a:spAutoFit/>
          </a:bodyPr>
          <a:lstStyle/>
          <a:p>
            <a:pPr algn="r">
              <a:lnSpc>
                <a:spcPts val="7279"/>
              </a:lnSpc>
            </a:pPr>
            <a:r>
              <a:rPr lang="en-US" sz="5199" dirty="0">
                <a:solidFill>
                  <a:srgbClr val="000000"/>
                </a:solidFill>
                <a:latin typeface="Open Sans Bold"/>
              </a:rPr>
              <a:t>2.Organisme </a:t>
            </a:r>
            <a:r>
              <a:rPr lang="en-US" sz="5199" dirty="0" err="1">
                <a:solidFill>
                  <a:srgbClr val="000000"/>
                </a:solidFill>
                <a:latin typeface="Open Sans Bold"/>
              </a:rPr>
              <a:t>d'accueil</a:t>
            </a:r>
            <a:endParaRPr lang="en-US" sz="5199" dirty="0">
              <a:solidFill>
                <a:srgbClr val="000000"/>
              </a:solidFill>
              <a:latin typeface="Open Sans Bold"/>
            </a:endParaRPr>
          </a:p>
        </p:txBody>
      </p:sp>
      <p:sp>
        <p:nvSpPr>
          <p:cNvPr id="10" name="TextBox 10"/>
          <p:cNvSpPr txBox="1"/>
          <p:nvPr/>
        </p:nvSpPr>
        <p:spPr>
          <a:xfrm>
            <a:off x="3782556" y="3885431"/>
            <a:ext cx="9476244" cy="936154"/>
          </a:xfrm>
          <a:prstGeom prst="rect">
            <a:avLst/>
          </a:prstGeom>
        </p:spPr>
        <p:txBody>
          <a:bodyPr wrap="square" lIns="0" tIns="0" rIns="0" bIns="0" rtlCol="0" anchor="t">
            <a:spAutoFit/>
          </a:bodyPr>
          <a:lstStyle/>
          <a:p>
            <a:pPr>
              <a:lnSpc>
                <a:spcPts val="7279"/>
              </a:lnSpc>
            </a:pPr>
            <a:r>
              <a:rPr lang="en-US" sz="5199" dirty="0">
                <a:solidFill>
                  <a:srgbClr val="000000"/>
                </a:solidFill>
                <a:latin typeface="Open Sans Bold"/>
              </a:rPr>
              <a:t>3.Présentation Du </a:t>
            </a:r>
            <a:r>
              <a:rPr lang="en-US" sz="5199" dirty="0" err="1">
                <a:solidFill>
                  <a:srgbClr val="000000"/>
                </a:solidFill>
                <a:latin typeface="Open Sans Bold"/>
              </a:rPr>
              <a:t>Sujet</a:t>
            </a:r>
            <a:endParaRPr lang="en-US" sz="5199" dirty="0">
              <a:solidFill>
                <a:srgbClr val="000000"/>
              </a:solidFill>
              <a:latin typeface="Open Sans Bold"/>
            </a:endParaRPr>
          </a:p>
        </p:txBody>
      </p:sp>
      <p:sp>
        <p:nvSpPr>
          <p:cNvPr id="11" name="TextBox 11"/>
          <p:cNvSpPr txBox="1"/>
          <p:nvPr/>
        </p:nvSpPr>
        <p:spPr>
          <a:xfrm>
            <a:off x="3782556" y="5001093"/>
            <a:ext cx="7448021" cy="887062"/>
          </a:xfrm>
          <a:prstGeom prst="rect">
            <a:avLst/>
          </a:prstGeom>
        </p:spPr>
        <p:txBody>
          <a:bodyPr lIns="0" tIns="0" rIns="0" bIns="0" rtlCol="0" anchor="t">
            <a:spAutoFit/>
          </a:bodyPr>
          <a:lstStyle/>
          <a:p>
            <a:pPr>
              <a:lnSpc>
                <a:spcPts val="7279"/>
              </a:lnSpc>
            </a:pPr>
            <a:r>
              <a:rPr lang="en-US" sz="5199" dirty="0">
                <a:solidFill>
                  <a:srgbClr val="000000"/>
                </a:solidFill>
                <a:latin typeface="Open Sans Bold"/>
              </a:rPr>
              <a:t>4.Diagramme de Gantt</a:t>
            </a:r>
          </a:p>
        </p:txBody>
      </p:sp>
      <p:sp>
        <p:nvSpPr>
          <p:cNvPr id="12" name="TextBox 12"/>
          <p:cNvSpPr txBox="1"/>
          <p:nvPr/>
        </p:nvSpPr>
        <p:spPr>
          <a:xfrm>
            <a:off x="3782556" y="6116755"/>
            <a:ext cx="6208779" cy="887062"/>
          </a:xfrm>
          <a:prstGeom prst="rect">
            <a:avLst/>
          </a:prstGeom>
        </p:spPr>
        <p:txBody>
          <a:bodyPr lIns="0" tIns="0" rIns="0" bIns="0" rtlCol="0" anchor="t">
            <a:spAutoFit/>
          </a:bodyPr>
          <a:lstStyle/>
          <a:p>
            <a:pPr>
              <a:lnSpc>
                <a:spcPts val="7279"/>
              </a:lnSpc>
            </a:pPr>
            <a:r>
              <a:rPr lang="en-US" sz="5199">
                <a:solidFill>
                  <a:srgbClr val="000000"/>
                </a:solidFill>
                <a:latin typeface="Open Sans Bold"/>
              </a:rPr>
              <a:t>5.Méthode Kanban</a:t>
            </a:r>
          </a:p>
        </p:txBody>
      </p:sp>
      <p:sp>
        <p:nvSpPr>
          <p:cNvPr id="13" name="TextBox 13"/>
          <p:cNvSpPr txBox="1"/>
          <p:nvPr/>
        </p:nvSpPr>
        <p:spPr>
          <a:xfrm>
            <a:off x="3744853" y="7232417"/>
            <a:ext cx="8523347" cy="936154"/>
          </a:xfrm>
          <a:prstGeom prst="rect">
            <a:avLst/>
          </a:prstGeom>
        </p:spPr>
        <p:txBody>
          <a:bodyPr wrap="square" lIns="0" tIns="0" rIns="0" bIns="0" rtlCol="0" anchor="t">
            <a:spAutoFit/>
          </a:bodyPr>
          <a:lstStyle/>
          <a:p>
            <a:pPr>
              <a:lnSpc>
                <a:spcPts val="7279"/>
              </a:lnSpc>
            </a:pPr>
            <a:r>
              <a:rPr lang="en-US" sz="5199" dirty="0">
                <a:solidFill>
                  <a:srgbClr val="000000"/>
                </a:solidFill>
                <a:latin typeface="Open Sans Bold"/>
              </a:rPr>
              <a:t>6.Technologies </a:t>
            </a:r>
            <a:r>
              <a:rPr lang="en-US" sz="5199" dirty="0" err="1">
                <a:solidFill>
                  <a:srgbClr val="000000"/>
                </a:solidFill>
                <a:latin typeface="Open Sans Bold"/>
              </a:rPr>
              <a:t>Utilisées</a:t>
            </a:r>
            <a:endParaRPr lang="en-US" sz="5199" dirty="0">
              <a:solidFill>
                <a:srgbClr val="000000"/>
              </a:solidFill>
              <a:latin typeface="Open Sans Bold"/>
            </a:endParaRPr>
          </a:p>
        </p:txBody>
      </p:sp>
      <p:sp>
        <p:nvSpPr>
          <p:cNvPr id="14" name="TextBox 14"/>
          <p:cNvSpPr txBox="1"/>
          <p:nvPr/>
        </p:nvSpPr>
        <p:spPr>
          <a:xfrm>
            <a:off x="3744853" y="8348079"/>
            <a:ext cx="7485724" cy="936154"/>
          </a:xfrm>
          <a:prstGeom prst="rect">
            <a:avLst/>
          </a:prstGeom>
        </p:spPr>
        <p:txBody>
          <a:bodyPr wrap="square" lIns="0" tIns="0" rIns="0" bIns="0" rtlCol="0" anchor="t">
            <a:spAutoFit/>
          </a:bodyPr>
          <a:lstStyle/>
          <a:p>
            <a:pPr>
              <a:lnSpc>
                <a:spcPts val="7279"/>
              </a:lnSpc>
            </a:pPr>
            <a:r>
              <a:rPr lang="en-US" sz="5199" dirty="0">
                <a:solidFill>
                  <a:srgbClr val="000000"/>
                </a:solidFill>
                <a:latin typeface="Open Sans Bold"/>
              </a:rPr>
              <a:t>7.Conception </a:t>
            </a:r>
            <a:r>
              <a:rPr lang="en-US" sz="5199" dirty="0" err="1">
                <a:solidFill>
                  <a:srgbClr val="000000"/>
                </a:solidFill>
                <a:latin typeface="Open Sans Bold"/>
              </a:rPr>
              <a:t>Merise</a:t>
            </a:r>
            <a:endParaRPr lang="en-US" sz="5199" dirty="0">
              <a:solidFill>
                <a:srgbClr val="000000"/>
              </a:solidFill>
              <a:latin typeface="Open Sans Bold"/>
            </a:endParaRPr>
          </a:p>
        </p:txBody>
      </p:sp>
      <p:sp>
        <p:nvSpPr>
          <p:cNvPr id="15" name="TextBox 15"/>
          <p:cNvSpPr txBox="1"/>
          <p:nvPr/>
        </p:nvSpPr>
        <p:spPr>
          <a:xfrm>
            <a:off x="12868188" y="2151947"/>
            <a:ext cx="4078387" cy="1810954"/>
          </a:xfrm>
          <a:prstGeom prst="rect">
            <a:avLst/>
          </a:prstGeom>
        </p:spPr>
        <p:txBody>
          <a:bodyPr lIns="0" tIns="0" rIns="0" bIns="0" rtlCol="0" anchor="t">
            <a:spAutoFit/>
          </a:bodyPr>
          <a:lstStyle/>
          <a:p>
            <a:pPr algn="ctr">
              <a:lnSpc>
                <a:spcPts val="7279"/>
              </a:lnSpc>
            </a:pPr>
            <a:r>
              <a:rPr lang="en-US" sz="5199" dirty="0">
                <a:solidFill>
                  <a:srgbClr val="000000"/>
                </a:solidFill>
                <a:latin typeface="Open Sans Bold"/>
              </a:rPr>
              <a:t>8.Interfaces </a:t>
            </a:r>
          </a:p>
          <a:p>
            <a:pPr algn="ctr">
              <a:lnSpc>
                <a:spcPts val="7279"/>
              </a:lnSpc>
            </a:pPr>
            <a:r>
              <a:rPr lang="en-US" sz="5199" dirty="0" err="1">
                <a:solidFill>
                  <a:srgbClr val="000000"/>
                </a:solidFill>
                <a:latin typeface="Open Sans Bold"/>
              </a:rPr>
              <a:t>Principales</a:t>
            </a:r>
            <a:endParaRPr lang="en-US" sz="5199" dirty="0">
              <a:solidFill>
                <a:srgbClr val="000000"/>
              </a:solidFill>
              <a:latin typeface="Open Sans Bold"/>
            </a:endParaRPr>
          </a:p>
        </p:txBody>
      </p:sp>
      <p:sp>
        <p:nvSpPr>
          <p:cNvPr id="16" name="TextBox 16"/>
          <p:cNvSpPr txBox="1"/>
          <p:nvPr/>
        </p:nvSpPr>
        <p:spPr>
          <a:xfrm>
            <a:off x="12902191" y="4077201"/>
            <a:ext cx="5010713" cy="1810954"/>
          </a:xfrm>
          <a:prstGeom prst="rect">
            <a:avLst/>
          </a:prstGeom>
        </p:spPr>
        <p:txBody>
          <a:bodyPr lIns="0" tIns="0" rIns="0" bIns="0" rtlCol="0" anchor="t">
            <a:spAutoFit/>
          </a:bodyPr>
          <a:lstStyle/>
          <a:p>
            <a:pPr>
              <a:lnSpc>
                <a:spcPts val="7279"/>
              </a:lnSpc>
            </a:pPr>
            <a:r>
              <a:rPr lang="en-US" sz="5199">
                <a:solidFill>
                  <a:srgbClr val="000000"/>
                </a:solidFill>
                <a:latin typeface="Open Sans Bold"/>
              </a:rPr>
              <a:t>9.Conclusion </a:t>
            </a:r>
          </a:p>
          <a:p>
            <a:pPr>
              <a:lnSpc>
                <a:spcPts val="7279"/>
              </a:lnSpc>
            </a:pPr>
            <a:r>
              <a:rPr lang="en-US" sz="5199">
                <a:solidFill>
                  <a:srgbClr val="000000"/>
                </a:solidFill>
                <a:latin typeface="Open Sans Bold"/>
              </a:rPr>
              <a:t>et Perspectives</a:t>
            </a:r>
          </a:p>
        </p:txBody>
      </p:sp>
      <p:sp>
        <p:nvSpPr>
          <p:cNvPr id="17" name="AutoShape 17"/>
          <p:cNvSpPr/>
          <p:nvPr/>
        </p:nvSpPr>
        <p:spPr>
          <a:xfrm>
            <a:off x="12628136" y="1911282"/>
            <a:ext cx="23032" cy="4756218"/>
          </a:xfrm>
          <a:prstGeom prst="line">
            <a:avLst/>
          </a:prstGeom>
          <a:ln w="38100" cap="flat">
            <a:solidFill>
              <a:srgbClr val="000000"/>
            </a:solidFill>
            <a:prstDash val="solid"/>
            <a:headEnd type="none" w="sm" len="sm"/>
            <a:tailEnd type="none" w="sm" len="sm"/>
          </a:ln>
        </p:spPr>
      </p:sp>
      <p:sp>
        <p:nvSpPr>
          <p:cNvPr id="18" name="TextBox 18"/>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Plan</a:t>
            </a:r>
          </a:p>
        </p:txBody>
      </p:sp>
      <p:sp>
        <p:nvSpPr>
          <p:cNvPr id="19" name="Slide Number Placeholder 18"/>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52837"/>
            <a:ext cx="18621525" cy="9660252"/>
          </a:xfrm>
          <a:custGeom>
            <a:avLst/>
            <a:gdLst/>
            <a:ahLst/>
            <a:cxnLst/>
            <a:rect l="l" t="t" r="r" b="b"/>
            <a:pathLst>
              <a:path w="18621525" h="9660252">
                <a:moveTo>
                  <a:pt x="0" y="0"/>
                </a:moveTo>
                <a:lnTo>
                  <a:pt x="18621525" y="0"/>
                </a:lnTo>
                <a:lnTo>
                  <a:pt x="18621525" y="9660252"/>
                </a:lnTo>
                <a:lnTo>
                  <a:pt x="0" y="9660252"/>
                </a:lnTo>
                <a:lnTo>
                  <a:pt x="0" y="0"/>
                </a:lnTo>
                <a:close/>
              </a:path>
            </a:pathLst>
          </a:custGeom>
          <a:blipFill>
            <a:blip r:embed="rId2"/>
            <a:stretch>
              <a:fillRect/>
            </a:stretch>
          </a:blipFill>
        </p:spPr>
      </p:sp>
      <p:sp>
        <p:nvSpPr>
          <p:cNvPr id="3" name="TextBox 3"/>
          <p:cNvSpPr txBox="1"/>
          <p:nvPr/>
        </p:nvSpPr>
        <p:spPr>
          <a:xfrm>
            <a:off x="14562589" y="9201150"/>
            <a:ext cx="2868216" cy="5143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Page De Profile</a:t>
            </a:r>
          </a:p>
        </p:txBody>
      </p:sp>
      <p:sp>
        <p:nvSpPr>
          <p:cNvPr id="4" name="TextBox 4"/>
          <p:cNvSpPr txBox="1"/>
          <p:nvPr/>
        </p:nvSpPr>
        <p:spPr>
          <a:xfrm>
            <a:off x="6422360" y="7118987"/>
            <a:ext cx="6411664" cy="332723"/>
          </a:xfrm>
          <a:prstGeom prst="rect">
            <a:avLst/>
          </a:prstGeom>
          <a:solidFill>
            <a:srgbClr val="FFFF00"/>
          </a:solidFill>
        </p:spPr>
        <p:txBody>
          <a:bodyPr lIns="0" tIns="0" rIns="0" bIns="0" rtlCol="0" anchor="t">
            <a:spAutoFit/>
          </a:bodyPr>
          <a:lstStyle/>
          <a:p>
            <a:pPr algn="ctr">
              <a:lnSpc>
                <a:spcPts val="2752"/>
              </a:lnSpc>
            </a:pPr>
            <a:r>
              <a:rPr lang="en-US" sz="1965" dirty="0" err="1">
                <a:solidFill>
                  <a:srgbClr val="000000"/>
                </a:solidFill>
                <a:latin typeface="Open Sans"/>
              </a:rPr>
              <a:t>Mis</a:t>
            </a:r>
            <a:r>
              <a:rPr lang="en-US" sz="1965" dirty="0">
                <a:solidFill>
                  <a:srgbClr val="000000"/>
                </a:solidFill>
                <a:latin typeface="Open Sans"/>
              </a:rPr>
              <a:t> a jour de </a:t>
            </a:r>
            <a:r>
              <a:rPr lang="en-US" sz="1965" dirty="0" err="1">
                <a:solidFill>
                  <a:srgbClr val="000000"/>
                </a:solidFill>
                <a:latin typeface="Open Sans"/>
              </a:rPr>
              <a:t>notre</a:t>
            </a:r>
            <a:r>
              <a:rPr lang="en-US" sz="1965" dirty="0">
                <a:solidFill>
                  <a:srgbClr val="000000"/>
                </a:solidFill>
                <a:latin typeface="Open Sans"/>
              </a:rPr>
              <a:t> </a:t>
            </a:r>
            <a:r>
              <a:rPr lang="en-US" sz="1965" dirty="0" err="1">
                <a:solidFill>
                  <a:srgbClr val="000000"/>
                </a:solidFill>
                <a:latin typeface="Open Sans"/>
              </a:rPr>
              <a:t>poids</a:t>
            </a:r>
            <a:r>
              <a:rPr lang="en-US" sz="1965" dirty="0">
                <a:solidFill>
                  <a:srgbClr val="000000"/>
                </a:solidFill>
                <a:latin typeface="Open Sans"/>
              </a:rPr>
              <a:t> </a:t>
            </a:r>
            <a:r>
              <a:rPr lang="en-US" sz="1965" dirty="0" err="1">
                <a:solidFill>
                  <a:srgbClr val="000000"/>
                </a:solidFill>
                <a:latin typeface="Open Sans"/>
              </a:rPr>
              <a:t>ou</a:t>
            </a:r>
            <a:r>
              <a:rPr lang="en-US" sz="1965" dirty="0">
                <a:solidFill>
                  <a:srgbClr val="000000"/>
                </a:solidFill>
                <a:latin typeface="Open Sans"/>
              </a:rPr>
              <a:t> </a:t>
            </a:r>
            <a:r>
              <a:rPr lang="en-US" sz="1965" dirty="0" err="1">
                <a:solidFill>
                  <a:srgbClr val="000000"/>
                </a:solidFill>
                <a:latin typeface="Open Sans"/>
              </a:rPr>
              <a:t>taille</a:t>
            </a:r>
            <a:endParaRPr lang="en-US" sz="1965" dirty="0">
              <a:solidFill>
                <a:srgbClr val="000000"/>
              </a:solidFill>
              <a:latin typeface="Open Sans"/>
            </a:endParaRPr>
          </a:p>
        </p:txBody>
      </p:sp>
      <p:sp>
        <p:nvSpPr>
          <p:cNvPr id="5" name="TextBox 5"/>
          <p:cNvSpPr txBox="1"/>
          <p:nvPr/>
        </p:nvSpPr>
        <p:spPr>
          <a:xfrm>
            <a:off x="6422360" y="7705967"/>
            <a:ext cx="6411664" cy="332723"/>
          </a:xfrm>
          <a:prstGeom prst="rect">
            <a:avLst/>
          </a:prstGeom>
          <a:solidFill>
            <a:srgbClr val="FFFF00"/>
          </a:solidFill>
        </p:spPr>
        <p:txBody>
          <a:bodyPr lIns="0" tIns="0" rIns="0" bIns="0" rtlCol="0" anchor="t">
            <a:spAutoFit/>
          </a:bodyPr>
          <a:lstStyle/>
          <a:p>
            <a:pPr algn="ctr">
              <a:lnSpc>
                <a:spcPts val="2752"/>
              </a:lnSpc>
            </a:pPr>
            <a:r>
              <a:rPr lang="en-US" sz="1965" dirty="0" err="1">
                <a:solidFill>
                  <a:srgbClr val="000000"/>
                </a:solidFill>
                <a:latin typeface="Open Sans"/>
              </a:rPr>
              <a:t>Mis</a:t>
            </a:r>
            <a:r>
              <a:rPr lang="en-US" sz="1965" dirty="0">
                <a:solidFill>
                  <a:srgbClr val="000000"/>
                </a:solidFill>
                <a:latin typeface="Open Sans"/>
              </a:rPr>
              <a:t> a jour de </a:t>
            </a:r>
            <a:r>
              <a:rPr lang="en-US" sz="1965" dirty="0" err="1">
                <a:solidFill>
                  <a:srgbClr val="000000"/>
                </a:solidFill>
                <a:latin typeface="Open Sans"/>
              </a:rPr>
              <a:t>notre</a:t>
            </a:r>
            <a:r>
              <a:rPr lang="en-US" sz="1965" dirty="0">
                <a:solidFill>
                  <a:srgbClr val="000000"/>
                </a:solidFill>
                <a:latin typeface="Open Sans"/>
              </a:rPr>
              <a:t> </a:t>
            </a:r>
            <a:r>
              <a:rPr lang="en-US" sz="1965" dirty="0" err="1">
                <a:solidFill>
                  <a:srgbClr val="000000"/>
                </a:solidFill>
                <a:latin typeface="Open Sans"/>
              </a:rPr>
              <a:t>niveau</a:t>
            </a:r>
            <a:r>
              <a:rPr lang="en-US" sz="1965" dirty="0">
                <a:solidFill>
                  <a:srgbClr val="000000"/>
                </a:solidFill>
                <a:latin typeface="Open Sans"/>
              </a:rPr>
              <a:t> </a:t>
            </a:r>
            <a:r>
              <a:rPr lang="en-US" sz="1965" dirty="0" err="1">
                <a:solidFill>
                  <a:srgbClr val="000000"/>
                </a:solidFill>
                <a:latin typeface="Open Sans"/>
              </a:rPr>
              <a:t>d'activité</a:t>
            </a:r>
            <a:endParaRPr lang="en-US" sz="1965" dirty="0">
              <a:solidFill>
                <a:srgbClr val="000000"/>
              </a:solidFill>
              <a:latin typeface="Open Sans"/>
            </a:endParaRPr>
          </a:p>
        </p:txBody>
      </p:sp>
      <p:sp>
        <p:nvSpPr>
          <p:cNvPr id="6" name="AutoShape 6"/>
          <p:cNvSpPr/>
          <p:nvPr/>
        </p:nvSpPr>
        <p:spPr>
          <a:xfrm flipV="1">
            <a:off x="11808165" y="7744067"/>
            <a:ext cx="2754424" cy="131131"/>
          </a:xfrm>
          <a:prstGeom prst="line">
            <a:avLst/>
          </a:prstGeom>
          <a:ln w="38100" cap="flat">
            <a:solidFill>
              <a:srgbClr val="000000"/>
            </a:solidFill>
            <a:prstDash val="solid"/>
            <a:headEnd type="none" w="sm" len="sm"/>
            <a:tailEnd type="arrow" w="med" len="sm"/>
          </a:ln>
        </p:spPr>
      </p:sp>
      <p:sp>
        <p:nvSpPr>
          <p:cNvPr id="7" name="AutoShape 7"/>
          <p:cNvSpPr/>
          <p:nvPr/>
        </p:nvSpPr>
        <p:spPr>
          <a:xfrm flipV="1">
            <a:off x="11807259" y="7176116"/>
            <a:ext cx="2754424" cy="131131"/>
          </a:xfrm>
          <a:prstGeom prst="line">
            <a:avLst/>
          </a:prstGeom>
          <a:ln w="38100" cap="flat">
            <a:solidFill>
              <a:srgbClr val="000000"/>
            </a:solidFill>
            <a:prstDash val="solid"/>
            <a:headEnd type="none" w="sm" len="sm"/>
            <a:tailEnd type="arrow" w="med" len="sm"/>
          </a:ln>
        </p:spPr>
      </p:sp>
      <p:sp>
        <p:nvSpPr>
          <p:cNvPr id="8" name="Slide Number Placeholder 7"/>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719310" cy="10395613"/>
          </a:xfrm>
          <a:custGeom>
            <a:avLst/>
            <a:gdLst/>
            <a:ahLst/>
            <a:cxnLst/>
            <a:rect l="l" t="t" r="r" b="b"/>
            <a:pathLst>
              <a:path w="18719310" h="10395613">
                <a:moveTo>
                  <a:pt x="0" y="0"/>
                </a:moveTo>
                <a:lnTo>
                  <a:pt x="18719310" y="0"/>
                </a:lnTo>
                <a:lnTo>
                  <a:pt x="18719310" y="10395613"/>
                </a:lnTo>
                <a:lnTo>
                  <a:pt x="0" y="10395613"/>
                </a:lnTo>
                <a:lnTo>
                  <a:pt x="0" y="0"/>
                </a:lnTo>
                <a:close/>
              </a:path>
            </a:pathLst>
          </a:custGeom>
          <a:blipFill>
            <a:blip r:embed="rId2"/>
            <a:stretch>
              <a:fillRect/>
            </a:stretch>
          </a:blipFill>
        </p:spPr>
      </p:sp>
      <p:sp>
        <p:nvSpPr>
          <p:cNvPr id="3" name="TextBox 3"/>
          <p:cNvSpPr txBox="1"/>
          <p:nvPr/>
        </p:nvSpPr>
        <p:spPr>
          <a:xfrm>
            <a:off x="13575020" y="8439150"/>
            <a:ext cx="4582606" cy="15811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Graphique d'analyse de l'apport quotidien en calories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21</a:t>
            </a:fld>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555891" cy="10287000"/>
          </a:xfrm>
          <a:custGeom>
            <a:avLst/>
            <a:gdLst/>
            <a:ahLst/>
            <a:cxnLst/>
            <a:rect l="l" t="t" r="r" b="b"/>
            <a:pathLst>
              <a:path w="18555891" h="10287000">
                <a:moveTo>
                  <a:pt x="0" y="0"/>
                </a:moveTo>
                <a:lnTo>
                  <a:pt x="18555891" y="0"/>
                </a:lnTo>
                <a:lnTo>
                  <a:pt x="18555891" y="10287000"/>
                </a:lnTo>
                <a:lnTo>
                  <a:pt x="0" y="10287000"/>
                </a:lnTo>
                <a:lnTo>
                  <a:pt x="0" y="0"/>
                </a:lnTo>
                <a:close/>
              </a:path>
            </a:pathLst>
          </a:custGeom>
          <a:blipFill>
            <a:blip r:embed="rId2"/>
            <a:stretch>
              <a:fillRect/>
            </a:stretch>
          </a:blipFill>
        </p:spPr>
      </p:sp>
      <p:sp>
        <p:nvSpPr>
          <p:cNvPr id="3" name="TextBox 3"/>
          <p:cNvSpPr txBox="1"/>
          <p:nvPr/>
        </p:nvSpPr>
        <p:spPr>
          <a:xfrm>
            <a:off x="13444646" y="8439150"/>
            <a:ext cx="4843354" cy="1581150"/>
          </a:xfrm>
          <a:prstGeom prst="rect">
            <a:avLst/>
          </a:prstGeom>
        </p:spPr>
        <p:txBody>
          <a:bodyPr lIns="0" tIns="0" rIns="0" bIns="0" rtlCol="0" anchor="t">
            <a:spAutoFit/>
          </a:bodyPr>
          <a:lstStyle/>
          <a:p>
            <a:pPr algn="ctr">
              <a:lnSpc>
                <a:spcPts val="4200"/>
              </a:lnSpc>
            </a:pPr>
            <a:r>
              <a:rPr lang="en-US" sz="3000">
                <a:solidFill>
                  <a:srgbClr val="FFFFFF"/>
                </a:solidFill>
                <a:latin typeface="Open Sans Bold"/>
              </a:rPr>
              <a:t>Graphique d'analyse de l'apport quotidien en macronutriments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22</a:t>
            </a:fld>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TextBox 7"/>
          <p:cNvSpPr txBox="1"/>
          <p:nvPr/>
        </p:nvSpPr>
        <p:spPr>
          <a:xfrm>
            <a:off x="5968874" y="3216602"/>
            <a:ext cx="13180848" cy="312206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Conclusion et Perspectives</a:t>
            </a:r>
          </a:p>
        </p:txBody>
      </p:sp>
      <p:sp>
        <p:nvSpPr>
          <p:cNvPr id="8" name="Slide Number Placeholder 7"/>
          <p:cNvSpPr>
            <a:spLocks noGrp="1"/>
          </p:cNvSpPr>
          <p:nvPr>
            <p:ph type="sldNum" sz="quarter" idx="12"/>
          </p:nvPr>
        </p:nvSpPr>
        <p:spPr/>
        <p:txBody>
          <a:bodyPr/>
          <a:lstStyle/>
          <a:p>
            <a:fld id="{B6F15528-21DE-4FAA-801E-634DDDAF4B2B}" type="slidenum">
              <a:rPr lang="en-US" smtClean="0"/>
              <a:pPr/>
              <a:t>23</a:t>
            </a:fld>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TextBox 7"/>
          <p:cNvSpPr txBox="1"/>
          <p:nvPr/>
        </p:nvSpPr>
        <p:spPr>
          <a:xfrm>
            <a:off x="4669883" y="914400"/>
            <a:ext cx="12046192" cy="2044768"/>
          </a:xfrm>
          <a:prstGeom prst="rect">
            <a:avLst/>
          </a:prstGeom>
        </p:spPr>
        <p:txBody>
          <a:bodyPr lIns="0" tIns="0" rIns="0" bIns="0" rtlCol="0" anchor="t">
            <a:spAutoFit/>
          </a:bodyPr>
          <a:lstStyle/>
          <a:p>
            <a:pPr algn="ctr">
              <a:lnSpc>
                <a:spcPts val="5320"/>
              </a:lnSpc>
              <a:spcBef>
                <a:spcPct val="0"/>
              </a:spcBef>
            </a:pPr>
            <a:r>
              <a:rPr lang="en-US" sz="3800">
                <a:solidFill>
                  <a:srgbClr val="000000"/>
                </a:solidFill>
                <a:latin typeface="Poppins Bold Italics"/>
              </a:rPr>
              <a:t>FitFuelHub : Plateforme santé &amp; fitness réussie.</a:t>
            </a:r>
          </a:p>
          <a:p>
            <a:pPr algn="ctr">
              <a:lnSpc>
                <a:spcPts val="5320"/>
              </a:lnSpc>
              <a:spcBef>
                <a:spcPct val="0"/>
              </a:spcBef>
            </a:pPr>
            <a:r>
              <a:rPr lang="en-US" sz="3800">
                <a:solidFill>
                  <a:srgbClr val="000000"/>
                </a:solidFill>
                <a:latin typeface="Poppins Bold Italics"/>
              </a:rPr>
              <a:t>Compétences étendues, défis relevés, utilisateurs informés.</a:t>
            </a:r>
          </a:p>
        </p:txBody>
      </p:sp>
      <p:sp>
        <p:nvSpPr>
          <p:cNvPr id="8" name="TextBox 8"/>
          <p:cNvSpPr txBox="1"/>
          <p:nvPr/>
        </p:nvSpPr>
        <p:spPr>
          <a:xfrm>
            <a:off x="4669883" y="3572988"/>
            <a:ext cx="12589417" cy="4388073"/>
          </a:xfrm>
          <a:prstGeom prst="rect">
            <a:avLst/>
          </a:prstGeom>
        </p:spPr>
        <p:txBody>
          <a:bodyPr lIns="0" tIns="0" rIns="0" bIns="0" rtlCol="0" anchor="t">
            <a:spAutoFit/>
          </a:bodyPr>
          <a:lstStyle/>
          <a:p>
            <a:pPr>
              <a:lnSpc>
                <a:spcPts val="3837"/>
              </a:lnSpc>
              <a:spcBef>
                <a:spcPct val="0"/>
              </a:spcBef>
            </a:pPr>
            <a:r>
              <a:rPr lang="en-US" sz="2741">
                <a:solidFill>
                  <a:srgbClr val="000000"/>
                </a:solidFill>
                <a:latin typeface="Poppins Bold"/>
              </a:rPr>
              <a:t>FitFuel Hub</a:t>
            </a:r>
            <a:r>
              <a:rPr lang="en-US" sz="2741">
                <a:solidFill>
                  <a:srgbClr val="000000"/>
                </a:solidFill>
                <a:latin typeface="Poppins"/>
              </a:rPr>
              <a:t> a concrétisé la création d'une plateforme complète dédiée au suivi alimentaire et à l'inspiration pour les passionnés de fitness. Grâce à </a:t>
            </a:r>
            <a:r>
              <a:rPr lang="en-US" sz="2741">
                <a:solidFill>
                  <a:srgbClr val="000000"/>
                </a:solidFill>
                <a:latin typeface="Poppins Bold"/>
              </a:rPr>
              <a:t>une approche méthodique</a:t>
            </a:r>
            <a:r>
              <a:rPr lang="en-US" sz="2741">
                <a:solidFill>
                  <a:srgbClr val="000000"/>
                </a:solidFill>
                <a:latin typeface="Poppins"/>
              </a:rPr>
              <a:t>, l'équipe a atteint avec succès ses objectifs, renforçant ainsi ses </a:t>
            </a:r>
            <a:r>
              <a:rPr lang="en-US" sz="2741">
                <a:solidFill>
                  <a:srgbClr val="000000"/>
                </a:solidFill>
                <a:latin typeface="Poppins Bold"/>
              </a:rPr>
              <a:t>compétences techniques</a:t>
            </a:r>
            <a:r>
              <a:rPr lang="en-US" sz="2741">
                <a:solidFill>
                  <a:srgbClr val="000000"/>
                </a:solidFill>
                <a:latin typeface="Poppins"/>
              </a:rPr>
              <a:t> et </a:t>
            </a:r>
            <a:r>
              <a:rPr lang="en-US" sz="2741">
                <a:solidFill>
                  <a:srgbClr val="000000"/>
                </a:solidFill>
                <a:latin typeface="Poppins Bold"/>
              </a:rPr>
              <a:t>professionnelles</a:t>
            </a:r>
            <a:r>
              <a:rPr lang="en-US" sz="2741">
                <a:solidFill>
                  <a:srgbClr val="000000"/>
                </a:solidFill>
                <a:latin typeface="Poppins"/>
              </a:rPr>
              <a:t>. Les analyses nutritionnelles ont guidé les utilisateurs vers des choix plus sains, aboutissant à un mode de vie équilibré. FitFuelHub incarne la conception de plateforme conviviale et ouvre la voie à de nouvelles opportunités dans </a:t>
            </a:r>
            <a:r>
              <a:rPr lang="en-US" sz="2741">
                <a:solidFill>
                  <a:srgbClr val="000000"/>
                </a:solidFill>
                <a:latin typeface="Poppins Bold"/>
              </a:rPr>
              <a:t>le développement web</a:t>
            </a:r>
            <a:r>
              <a:rPr lang="en-US" sz="2741">
                <a:solidFill>
                  <a:srgbClr val="000000"/>
                </a:solidFill>
                <a:latin typeface="Poppins"/>
              </a:rPr>
              <a:t> et la promotion de la santé.</a:t>
            </a:r>
          </a:p>
        </p:txBody>
      </p:sp>
      <p:sp>
        <p:nvSpPr>
          <p:cNvPr id="9" name="Freeform 9"/>
          <p:cNvSpPr/>
          <p:nvPr/>
        </p:nvSpPr>
        <p:spPr>
          <a:xfrm>
            <a:off x="10519147" y="8695848"/>
            <a:ext cx="1260505" cy="987530"/>
          </a:xfrm>
          <a:custGeom>
            <a:avLst/>
            <a:gdLst/>
            <a:ahLst/>
            <a:cxnLst/>
            <a:rect l="l" t="t" r="r" b="b"/>
            <a:pathLst>
              <a:path w="1260505" h="987530">
                <a:moveTo>
                  <a:pt x="0" y="0"/>
                </a:moveTo>
                <a:lnTo>
                  <a:pt x="1260506" y="0"/>
                </a:lnTo>
                <a:lnTo>
                  <a:pt x="1260506" y="987530"/>
                </a:lnTo>
                <a:lnTo>
                  <a:pt x="0" y="987530"/>
                </a:lnTo>
                <a:lnTo>
                  <a:pt x="0" y="0"/>
                </a:lnTo>
                <a:close/>
              </a:path>
            </a:pathLst>
          </a:custGeom>
          <a:blipFill>
            <a:blip r:embed="rId4"/>
            <a:stretch>
              <a:fillRect/>
            </a:stretch>
          </a:blipFill>
        </p:spPr>
      </p:sp>
      <p:sp>
        <p:nvSpPr>
          <p:cNvPr id="10" name="TextBox 10"/>
          <p:cNvSpPr txBox="1"/>
          <p:nvPr/>
        </p:nvSpPr>
        <p:spPr>
          <a:xfrm>
            <a:off x="11779653" y="8714898"/>
            <a:ext cx="1895678" cy="831106"/>
          </a:xfrm>
          <a:prstGeom prst="rect">
            <a:avLst/>
          </a:prstGeom>
        </p:spPr>
        <p:txBody>
          <a:bodyPr lIns="0" tIns="0" rIns="0" bIns="0" rtlCol="0" anchor="t">
            <a:spAutoFit/>
          </a:bodyPr>
          <a:lstStyle/>
          <a:p>
            <a:pPr algn="ctr">
              <a:lnSpc>
                <a:spcPts val="3291"/>
              </a:lnSpc>
            </a:pPr>
            <a:r>
              <a:rPr lang="en-US" sz="2861">
                <a:solidFill>
                  <a:srgbClr val="2444BC"/>
                </a:solidFill>
                <a:latin typeface="Open Sans Bold"/>
              </a:rPr>
              <a:t>YaneCode </a:t>
            </a:r>
          </a:p>
          <a:p>
            <a:pPr algn="ctr">
              <a:lnSpc>
                <a:spcPts val="3291"/>
              </a:lnSpc>
            </a:pPr>
            <a:r>
              <a:rPr lang="en-US" sz="2861">
                <a:solidFill>
                  <a:srgbClr val="2444BC"/>
                </a:solidFill>
                <a:latin typeface="Open Sans Bold"/>
              </a:rPr>
              <a:t>Digital</a:t>
            </a:r>
          </a:p>
        </p:txBody>
      </p:sp>
      <p:sp>
        <p:nvSpPr>
          <p:cNvPr id="11" name="TextBox 11"/>
          <p:cNvSpPr txBox="1"/>
          <p:nvPr/>
        </p:nvSpPr>
        <p:spPr>
          <a:xfrm>
            <a:off x="6377436" y="8884813"/>
            <a:ext cx="4989142" cy="533400"/>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Belleza"/>
              </a:rPr>
              <a:t>un grand merci pour </a:t>
            </a:r>
          </a:p>
        </p:txBody>
      </p:sp>
      <p:sp>
        <p:nvSpPr>
          <p:cNvPr id="12" name="Slide Number Placeholder 11"/>
          <p:cNvSpPr>
            <a:spLocks noGrp="1"/>
          </p:cNvSpPr>
          <p:nvPr>
            <p:ph type="sldNum" sz="quarter" idx="12"/>
          </p:nvPr>
        </p:nvSpPr>
        <p:spPr/>
        <p:txBody>
          <a:bodyPr/>
          <a:lstStyle/>
          <a:p>
            <a:fld id="{B6F15528-21DE-4FAA-801E-634DDDAF4B2B}" type="slidenum">
              <a:rPr lang="en-US" smtClean="0"/>
              <a:pPr/>
              <a:t>24</a:t>
            </a:fld>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TextBox 7"/>
          <p:cNvSpPr txBox="1"/>
          <p:nvPr/>
        </p:nvSpPr>
        <p:spPr>
          <a:xfrm>
            <a:off x="3255921" y="1325081"/>
            <a:ext cx="11776157" cy="5821680"/>
          </a:xfrm>
          <a:prstGeom prst="rect">
            <a:avLst/>
          </a:prstGeom>
        </p:spPr>
        <p:txBody>
          <a:bodyPr lIns="0" tIns="0" rIns="0" bIns="0" rtlCol="0" anchor="t">
            <a:spAutoFit/>
          </a:bodyPr>
          <a:lstStyle/>
          <a:p>
            <a:pPr marL="712468" lvl="1" indent="-356234" algn="just">
              <a:lnSpc>
                <a:spcPts val="4619"/>
              </a:lnSpc>
              <a:spcBef>
                <a:spcPct val="0"/>
              </a:spcBef>
              <a:buFont typeface="Arial"/>
              <a:buChar char="•"/>
            </a:pPr>
            <a:r>
              <a:rPr lang="en-US" sz="3299">
                <a:solidFill>
                  <a:srgbClr val="000000"/>
                </a:solidFill>
                <a:latin typeface="Poppins Bold"/>
              </a:rPr>
              <a:t>Évolution utilisateur :</a:t>
            </a:r>
            <a:r>
              <a:rPr lang="en-US" sz="3299">
                <a:solidFill>
                  <a:srgbClr val="000000"/>
                </a:solidFill>
                <a:latin typeface="Poppins"/>
              </a:rPr>
              <a:t> Améliorer FitFuelHub en intégrant des fonctionnalités suggérées par les utilisateurs.</a:t>
            </a:r>
          </a:p>
          <a:p>
            <a:pPr algn="just">
              <a:lnSpc>
                <a:spcPts val="4619"/>
              </a:lnSpc>
              <a:spcBef>
                <a:spcPct val="0"/>
              </a:spcBef>
            </a:pPr>
            <a:endParaRPr lang="en-US" sz="3299">
              <a:solidFill>
                <a:srgbClr val="000000"/>
              </a:solidFill>
              <a:latin typeface="Poppins"/>
            </a:endParaRPr>
          </a:p>
          <a:p>
            <a:pPr marL="712468" lvl="1" indent="-356234" algn="just">
              <a:lnSpc>
                <a:spcPts val="4619"/>
              </a:lnSpc>
              <a:buFont typeface="Arial"/>
              <a:buChar char="•"/>
            </a:pPr>
            <a:r>
              <a:rPr lang="en-US" sz="3299">
                <a:solidFill>
                  <a:srgbClr val="000000"/>
                </a:solidFill>
                <a:latin typeface="Poppins Bold"/>
              </a:rPr>
              <a:t>Collaborations d'experts :</a:t>
            </a:r>
            <a:r>
              <a:rPr lang="en-US" sz="3299">
                <a:solidFill>
                  <a:srgbClr val="000000"/>
                </a:solidFill>
                <a:latin typeface="Poppins"/>
              </a:rPr>
              <a:t> Explorer des partenariats avec des experts en fitness et nutrition.</a:t>
            </a:r>
          </a:p>
          <a:p>
            <a:pPr algn="just">
              <a:lnSpc>
                <a:spcPts val="4619"/>
              </a:lnSpc>
            </a:pPr>
            <a:endParaRPr lang="en-US" sz="3299">
              <a:solidFill>
                <a:srgbClr val="000000"/>
              </a:solidFill>
              <a:latin typeface="Poppins"/>
            </a:endParaRPr>
          </a:p>
          <a:p>
            <a:pPr marL="712468" lvl="1" indent="-356234" algn="just">
              <a:lnSpc>
                <a:spcPts val="4619"/>
              </a:lnSpc>
              <a:spcBef>
                <a:spcPct val="0"/>
              </a:spcBef>
              <a:buFont typeface="Arial"/>
              <a:buChar char="•"/>
            </a:pPr>
            <a:r>
              <a:rPr lang="en-US" sz="3299">
                <a:solidFill>
                  <a:srgbClr val="000000"/>
                </a:solidFill>
                <a:latin typeface="Poppins Bold"/>
              </a:rPr>
              <a:t>Évolution technologique :</a:t>
            </a:r>
            <a:r>
              <a:rPr lang="en-US" sz="3299">
                <a:solidFill>
                  <a:srgbClr val="000000"/>
                </a:solidFill>
                <a:latin typeface="Poppins"/>
              </a:rPr>
              <a:t> S'adapter aux tendances du marché et aux évolutions technologiques.</a:t>
            </a:r>
          </a:p>
          <a:p>
            <a:pPr algn="just">
              <a:lnSpc>
                <a:spcPts val="4619"/>
              </a:lnSpc>
              <a:spcBef>
                <a:spcPct val="0"/>
              </a:spcBef>
            </a:pPr>
            <a:endParaRPr lang="en-US" sz="3299">
              <a:solidFill>
                <a:srgbClr val="000000"/>
              </a:solidFill>
              <a:latin typeface="Poppins"/>
            </a:endParaRPr>
          </a:p>
        </p:txBody>
      </p:sp>
      <p:sp>
        <p:nvSpPr>
          <p:cNvPr id="8" name="Freeform 8"/>
          <p:cNvSpPr/>
          <p:nvPr/>
        </p:nvSpPr>
        <p:spPr>
          <a:xfrm>
            <a:off x="10519147" y="8695848"/>
            <a:ext cx="1260505" cy="987530"/>
          </a:xfrm>
          <a:custGeom>
            <a:avLst/>
            <a:gdLst/>
            <a:ahLst/>
            <a:cxnLst/>
            <a:rect l="l" t="t" r="r" b="b"/>
            <a:pathLst>
              <a:path w="1260505" h="987530">
                <a:moveTo>
                  <a:pt x="0" y="0"/>
                </a:moveTo>
                <a:lnTo>
                  <a:pt x="1260506" y="0"/>
                </a:lnTo>
                <a:lnTo>
                  <a:pt x="1260506" y="987530"/>
                </a:lnTo>
                <a:lnTo>
                  <a:pt x="0" y="987530"/>
                </a:lnTo>
                <a:lnTo>
                  <a:pt x="0" y="0"/>
                </a:lnTo>
                <a:close/>
              </a:path>
            </a:pathLst>
          </a:custGeom>
          <a:blipFill>
            <a:blip r:embed="rId4"/>
            <a:stretch>
              <a:fillRect/>
            </a:stretch>
          </a:blipFill>
        </p:spPr>
      </p:sp>
      <p:sp>
        <p:nvSpPr>
          <p:cNvPr id="9" name="TextBox 9"/>
          <p:cNvSpPr txBox="1"/>
          <p:nvPr/>
        </p:nvSpPr>
        <p:spPr>
          <a:xfrm>
            <a:off x="11779653" y="8714898"/>
            <a:ext cx="1895678" cy="831106"/>
          </a:xfrm>
          <a:prstGeom prst="rect">
            <a:avLst/>
          </a:prstGeom>
        </p:spPr>
        <p:txBody>
          <a:bodyPr lIns="0" tIns="0" rIns="0" bIns="0" rtlCol="0" anchor="t">
            <a:spAutoFit/>
          </a:bodyPr>
          <a:lstStyle/>
          <a:p>
            <a:pPr algn="ctr">
              <a:lnSpc>
                <a:spcPts val="3291"/>
              </a:lnSpc>
            </a:pPr>
            <a:r>
              <a:rPr lang="en-US" sz="2861">
                <a:solidFill>
                  <a:srgbClr val="2444BC"/>
                </a:solidFill>
                <a:latin typeface="Open Sans Bold"/>
              </a:rPr>
              <a:t>YaneCode </a:t>
            </a:r>
          </a:p>
          <a:p>
            <a:pPr algn="ctr">
              <a:lnSpc>
                <a:spcPts val="3291"/>
              </a:lnSpc>
            </a:pPr>
            <a:r>
              <a:rPr lang="en-US" sz="2861">
                <a:solidFill>
                  <a:srgbClr val="2444BC"/>
                </a:solidFill>
                <a:latin typeface="Open Sans Bold"/>
              </a:rPr>
              <a:t>Digital</a:t>
            </a:r>
          </a:p>
        </p:txBody>
      </p:sp>
      <p:sp>
        <p:nvSpPr>
          <p:cNvPr id="10" name="TextBox 10"/>
          <p:cNvSpPr txBox="1"/>
          <p:nvPr/>
        </p:nvSpPr>
        <p:spPr>
          <a:xfrm>
            <a:off x="6377436" y="8884813"/>
            <a:ext cx="4989142" cy="533400"/>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Belleza"/>
              </a:rPr>
              <a:t>un grand merci pour </a:t>
            </a:r>
          </a:p>
        </p:txBody>
      </p:sp>
      <p:sp>
        <p:nvSpPr>
          <p:cNvPr id="11" name="Slide Number Placeholder 10"/>
          <p:cNvSpPr>
            <a:spLocks noGrp="1"/>
          </p:cNvSpPr>
          <p:nvPr>
            <p:ph type="sldNum" sz="quarter" idx="12"/>
          </p:nvPr>
        </p:nvSpPr>
        <p:spPr/>
        <p:txBody>
          <a:bodyPr/>
          <a:lstStyle/>
          <a:p>
            <a:fld id="{B6F15528-21DE-4FAA-801E-634DDDAF4B2B}" type="slidenum">
              <a:rPr lang="en-US" smtClean="0"/>
              <a:pPr/>
              <a:t>25</a:t>
            </a:fld>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7" name="TextBox 7"/>
          <p:cNvSpPr txBox="1"/>
          <p:nvPr/>
        </p:nvSpPr>
        <p:spPr>
          <a:xfrm>
            <a:off x="8018887" y="4412962"/>
            <a:ext cx="5477868" cy="1024325"/>
          </a:xfrm>
          <a:prstGeom prst="rect">
            <a:avLst/>
          </a:prstGeom>
        </p:spPr>
        <p:txBody>
          <a:bodyPr lIns="0" tIns="0" rIns="0" bIns="0" rtlCol="0" anchor="t">
            <a:spAutoFit/>
          </a:bodyPr>
          <a:lstStyle/>
          <a:p>
            <a:pPr algn="ctr">
              <a:lnSpc>
                <a:spcPts val="7922"/>
              </a:lnSpc>
              <a:spcBef>
                <a:spcPct val="0"/>
              </a:spcBef>
            </a:pPr>
            <a:r>
              <a:rPr lang="en-US" sz="5658">
                <a:solidFill>
                  <a:srgbClr val="000000"/>
                </a:solidFill>
                <a:latin typeface="Poppins"/>
              </a:rPr>
              <a:t>Des Questions?</a:t>
            </a:r>
          </a:p>
        </p:txBody>
      </p:sp>
      <p:sp>
        <p:nvSpPr>
          <p:cNvPr id="8" name="Slide Number Placeholder 7"/>
          <p:cNvSpPr>
            <a:spLocks noGrp="1"/>
          </p:cNvSpPr>
          <p:nvPr>
            <p:ph type="sldNum" sz="quarter" idx="12"/>
          </p:nvPr>
        </p:nvSpPr>
        <p:spPr/>
        <p:txBody>
          <a:bodyPr/>
          <a:lstStyle/>
          <a:p>
            <a:fld id="{B6F15528-21DE-4FAA-801E-634DDDAF4B2B}" type="slidenum">
              <a:rPr lang="en-US" smtClean="0"/>
              <a:pPr/>
              <a:t>26</a:t>
            </a:fld>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stretch>
              <a:fillRect/>
            </a:stretch>
          </a:blipFill>
        </p:spPr>
      </p:sp>
      <p:sp>
        <p:nvSpPr>
          <p:cNvPr id="3" name="Freeform 3"/>
          <p:cNvSpPr/>
          <p:nvPr/>
        </p:nvSpPr>
        <p:spPr>
          <a:xfrm>
            <a:off x="2064716" y="1991629"/>
            <a:ext cx="5750608" cy="5750608"/>
          </a:xfrm>
          <a:custGeom>
            <a:avLst/>
            <a:gdLst/>
            <a:ahLst/>
            <a:cxnLst/>
            <a:rect l="l" t="t" r="r" b="b"/>
            <a:pathLst>
              <a:path w="5750608" h="5750608">
                <a:moveTo>
                  <a:pt x="0" y="0"/>
                </a:moveTo>
                <a:lnTo>
                  <a:pt x="5750608" y="0"/>
                </a:lnTo>
                <a:lnTo>
                  <a:pt x="5750608" y="5750607"/>
                </a:lnTo>
                <a:lnTo>
                  <a:pt x="0" y="5750607"/>
                </a:lnTo>
                <a:lnTo>
                  <a:pt x="0" y="0"/>
                </a:lnTo>
                <a:close/>
              </a:path>
            </a:pathLst>
          </a:custGeom>
          <a:blipFill>
            <a:blip r:embed="rId3"/>
            <a:stretch>
              <a:fillRect/>
            </a:stretch>
          </a:blipFill>
        </p:spPr>
      </p:sp>
      <p:grpSp>
        <p:nvGrpSpPr>
          <p:cNvPr id="4" name="Group 4"/>
          <p:cNvGrpSpPr/>
          <p:nvPr/>
        </p:nvGrpSpPr>
        <p:grpSpPr>
          <a:xfrm>
            <a:off x="9958107" y="0"/>
            <a:ext cx="8329893" cy="2222189"/>
            <a:chOff x="0" y="0"/>
            <a:chExt cx="2193881" cy="585268"/>
          </a:xfrm>
        </p:grpSpPr>
        <p:sp>
          <p:nvSpPr>
            <p:cNvPr id="5" name="Freeform 5"/>
            <p:cNvSpPr/>
            <p:nvPr/>
          </p:nvSpPr>
          <p:spPr>
            <a:xfrm>
              <a:off x="0" y="0"/>
              <a:ext cx="2193881" cy="585268"/>
            </a:xfrm>
            <a:custGeom>
              <a:avLst/>
              <a:gdLst/>
              <a:ahLst/>
              <a:cxnLst/>
              <a:rect l="l" t="t" r="r" b="b"/>
              <a:pathLst>
                <a:path w="2193881" h="585268">
                  <a:moveTo>
                    <a:pt x="0" y="0"/>
                  </a:moveTo>
                  <a:lnTo>
                    <a:pt x="2193881" y="0"/>
                  </a:lnTo>
                  <a:lnTo>
                    <a:pt x="2193881" y="585268"/>
                  </a:lnTo>
                  <a:lnTo>
                    <a:pt x="0" y="585268"/>
                  </a:lnTo>
                  <a:close/>
                </a:path>
              </a:pathLst>
            </a:custGeom>
            <a:solidFill>
              <a:srgbClr val="000000"/>
            </a:solidFill>
          </p:spPr>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415432" y="421840"/>
            <a:ext cx="7758080" cy="1127995"/>
          </a:xfrm>
          <a:prstGeom prst="rect">
            <a:avLst/>
          </a:prstGeom>
        </p:spPr>
        <p:txBody>
          <a:bodyPr lIns="0" tIns="0" rIns="0" bIns="0" rtlCol="0" anchor="t">
            <a:spAutoFit/>
          </a:bodyPr>
          <a:lstStyle/>
          <a:p>
            <a:pPr>
              <a:lnSpc>
                <a:spcPts val="4494"/>
              </a:lnSpc>
            </a:pPr>
            <a:r>
              <a:rPr lang="en-US" sz="3210">
                <a:solidFill>
                  <a:srgbClr val="FBF8F8"/>
                </a:solidFill>
                <a:latin typeface="Poppins"/>
              </a:rPr>
              <a:t>FitFuelHub - Gym Edition </a:t>
            </a:r>
          </a:p>
          <a:p>
            <a:pPr>
              <a:lnSpc>
                <a:spcPts val="4494"/>
              </a:lnSpc>
            </a:pPr>
            <a:r>
              <a:rPr lang="en-US" sz="3210">
                <a:solidFill>
                  <a:srgbClr val="FBF8F8"/>
                </a:solidFill>
                <a:latin typeface="Poppins"/>
              </a:rPr>
              <a:t>Meal Tracking and Inspiration Website</a:t>
            </a:r>
          </a:p>
        </p:txBody>
      </p:sp>
      <p:sp>
        <p:nvSpPr>
          <p:cNvPr id="8" name="TextBox 8"/>
          <p:cNvSpPr txBox="1"/>
          <p:nvPr/>
        </p:nvSpPr>
        <p:spPr>
          <a:xfrm>
            <a:off x="11993836" y="3821703"/>
            <a:ext cx="4846363" cy="2281644"/>
          </a:xfrm>
          <a:prstGeom prst="rect">
            <a:avLst/>
          </a:prstGeom>
        </p:spPr>
        <p:txBody>
          <a:bodyPr wrap="square" lIns="0" tIns="0" rIns="0" bIns="0" rtlCol="0" anchor="t">
            <a:spAutoFit/>
          </a:bodyPr>
          <a:lstStyle/>
          <a:p>
            <a:pPr algn="ctr">
              <a:lnSpc>
                <a:spcPts val="17723"/>
              </a:lnSpc>
            </a:pPr>
            <a:r>
              <a:rPr lang="en-US" sz="12659" dirty="0">
                <a:solidFill>
                  <a:srgbClr val="000000"/>
                </a:solidFill>
                <a:latin typeface="Poppins Bold"/>
              </a:rPr>
              <a:t>Merci</a:t>
            </a:r>
          </a:p>
        </p:txBody>
      </p:sp>
      <p:sp>
        <p:nvSpPr>
          <p:cNvPr id="9" name="TextBox 9"/>
          <p:cNvSpPr txBox="1"/>
          <p:nvPr/>
        </p:nvSpPr>
        <p:spPr>
          <a:xfrm>
            <a:off x="11641085" y="5989047"/>
            <a:ext cx="5458878" cy="717550"/>
          </a:xfrm>
          <a:prstGeom prst="rect">
            <a:avLst/>
          </a:prstGeom>
        </p:spPr>
        <p:txBody>
          <a:bodyPr lIns="0" tIns="0" rIns="0" bIns="0" rtlCol="0" anchor="t">
            <a:spAutoFit/>
          </a:bodyPr>
          <a:lstStyle/>
          <a:p>
            <a:pPr algn="ctr">
              <a:lnSpc>
                <a:spcPts val="5599"/>
              </a:lnSpc>
            </a:pPr>
            <a:r>
              <a:rPr lang="en-US" sz="3999">
                <a:solidFill>
                  <a:srgbClr val="000000"/>
                </a:solidFill>
                <a:latin typeface="Poppins"/>
              </a:rPr>
              <a:t>Pour votre attention!</a:t>
            </a:r>
          </a:p>
        </p:txBody>
      </p:sp>
      <p:sp>
        <p:nvSpPr>
          <p:cNvPr id="10" name="Freeform 10"/>
          <p:cNvSpPr/>
          <p:nvPr/>
        </p:nvSpPr>
        <p:spPr>
          <a:xfrm>
            <a:off x="14787236" y="7500754"/>
            <a:ext cx="1260505" cy="987530"/>
          </a:xfrm>
          <a:custGeom>
            <a:avLst/>
            <a:gdLst/>
            <a:ahLst/>
            <a:cxnLst/>
            <a:rect l="l" t="t" r="r" b="b"/>
            <a:pathLst>
              <a:path w="1260505" h="987530">
                <a:moveTo>
                  <a:pt x="0" y="0"/>
                </a:moveTo>
                <a:lnTo>
                  <a:pt x="1260506" y="0"/>
                </a:lnTo>
                <a:lnTo>
                  <a:pt x="1260506" y="987529"/>
                </a:lnTo>
                <a:lnTo>
                  <a:pt x="0" y="987529"/>
                </a:lnTo>
                <a:lnTo>
                  <a:pt x="0" y="0"/>
                </a:lnTo>
                <a:close/>
              </a:path>
            </a:pathLst>
          </a:custGeom>
          <a:blipFill>
            <a:blip r:embed="rId4"/>
            <a:stretch>
              <a:fillRect/>
            </a:stretch>
          </a:blipFill>
        </p:spPr>
      </p:sp>
      <p:sp>
        <p:nvSpPr>
          <p:cNvPr id="11" name="TextBox 11"/>
          <p:cNvSpPr txBox="1"/>
          <p:nvPr/>
        </p:nvSpPr>
        <p:spPr>
          <a:xfrm>
            <a:off x="16047742" y="7519804"/>
            <a:ext cx="1895678" cy="831106"/>
          </a:xfrm>
          <a:prstGeom prst="rect">
            <a:avLst/>
          </a:prstGeom>
        </p:spPr>
        <p:txBody>
          <a:bodyPr lIns="0" tIns="0" rIns="0" bIns="0" rtlCol="0" anchor="t">
            <a:spAutoFit/>
          </a:bodyPr>
          <a:lstStyle/>
          <a:p>
            <a:pPr algn="ctr">
              <a:lnSpc>
                <a:spcPts val="3291"/>
              </a:lnSpc>
            </a:pPr>
            <a:r>
              <a:rPr lang="en-US" sz="2861">
                <a:solidFill>
                  <a:srgbClr val="2444BC"/>
                </a:solidFill>
                <a:latin typeface="Open Sans Bold"/>
              </a:rPr>
              <a:t>YaneCode </a:t>
            </a:r>
          </a:p>
          <a:p>
            <a:pPr algn="ctr">
              <a:lnSpc>
                <a:spcPts val="3291"/>
              </a:lnSpc>
            </a:pPr>
            <a:r>
              <a:rPr lang="en-US" sz="2861">
                <a:solidFill>
                  <a:srgbClr val="2444BC"/>
                </a:solidFill>
                <a:latin typeface="Open Sans Bold"/>
              </a:rPr>
              <a:t>Digital</a:t>
            </a:r>
          </a:p>
        </p:txBody>
      </p:sp>
      <p:sp>
        <p:nvSpPr>
          <p:cNvPr id="12" name="TextBox 12"/>
          <p:cNvSpPr txBox="1"/>
          <p:nvPr/>
        </p:nvSpPr>
        <p:spPr>
          <a:xfrm>
            <a:off x="10645525" y="7689719"/>
            <a:ext cx="4989142" cy="533400"/>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Belleza"/>
              </a:rPr>
              <a:t>un grand merci pour </a:t>
            </a:r>
          </a:p>
        </p:txBody>
      </p:sp>
      <p:sp>
        <p:nvSpPr>
          <p:cNvPr id="13" name="Slide Number Placeholder 12"/>
          <p:cNvSpPr>
            <a:spLocks noGrp="1"/>
          </p:cNvSpPr>
          <p:nvPr>
            <p:ph type="sldNum" sz="quarter" idx="12"/>
          </p:nvPr>
        </p:nvSpPr>
        <p:spPr/>
        <p:txBody>
          <a:bodyPr/>
          <a:lstStyle/>
          <a:p>
            <a:fld id="{B6F15528-21DE-4FAA-801E-634DDDAF4B2B}" type="slidenum">
              <a:rPr lang="en-US" smtClean="0"/>
              <a:pPr/>
              <a:t>27</a:t>
            </a:fld>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grpSp>
        <p:nvGrpSpPr>
          <p:cNvPr id="3" name="Group 3"/>
          <p:cNvGrpSpPr/>
          <p:nvPr/>
        </p:nvGrpSpPr>
        <p:grpSpPr>
          <a:xfrm>
            <a:off x="2846062" y="-38100"/>
            <a:ext cx="17040824" cy="10420853"/>
            <a:chOff x="0" y="0"/>
            <a:chExt cx="4488118" cy="2744587"/>
          </a:xfrm>
        </p:grpSpPr>
        <p:sp>
          <p:nvSpPr>
            <p:cNvPr id="4" name="Freeform 4"/>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sp>
        <p:nvSpPr>
          <p:cNvPr id="7" name="TextBox 7"/>
          <p:cNvSpPr txBox="1"/>
          <p:nvPr/>
        </p:nvSpPr>
        <p:spPr>
          <a:xfrm>
            <a:off x="3489918" y="2366274"/>
            <a:ext cx="13952100" cy="4275710"/>
          </a:xfrm>
          <a:prstGeom prst="rect">
            <a:avLst/>
          </a:prstGeom>
        </p:spPr>
        <p:txBody>
          <a:bodyPr lIns="0" tIns="0" rIns="0" bIns="0" rtlCol="0" anchor="t">
            <a:spAutoFit/>
          </a:bodyPr>
          <a:lstStyle/>
          <a:p>
            <a:pPr algn="just">
              <a:lnSpc>
                <a:spcPts val="3244"/>
              </a:lnSpc>
              <a:spcBef>
                <a:spcPct val="0"/>
              </a:spcBef>
            </a:pPr>
            <a:endParaRPr/>
          </a:p>
          <a:p>
            <a:pPr algn="just">
              <a:lnSpc>
                <a:spcPts val="5165"/>
              </a:lnSpc>
              <a:spcBef>
                <a:spcPct val="0"/>
              </a:spcBef>
            </a:pPr>
            <a:r>
              <a:rPr lang="en-US" sz="3689">
                <a:solidFill>
                  <a:srgbClr val="000000"/>
                </a:solidFill>
                <a:latin typeface="Poppins"/>
              </a:rPr>
              <a:t>Pendant mon stage chez </a:t>
            </a:r>
            <a:r>
              <a:rPr lang="en-US" sz="3689">
                <a:solidFill>
                  <a:srgbClr val="000000"/>
                </a:solidFill>
                <a:latin typeface="Poppins Bold"/>
              </a:rPr>
              <a:t>YaneCode Digital</a:t>
            </a:r>
            <a:r>
              <a:rPr lang="en-US" sz="3689">
                <a:solidFill>
                  <a:srgbClr val="000000"/>
                </a:solidFill>
                <a:latin typeface="Poppins"/>
              </a:rPr>
              <a:t>, j'ai développé le projet "</a:t>
            </a:r>
            <a:r>
              <a:rPr lang="en-US" sz="3689" u="sng">
                <a:solidFill>
                  <a:srgbClr val="000000"/>
                </a:solidFill>
                <a:latin typeface="Poppins"/>
              </a:rPr>
              <a:t>FitFuel Hub - Édition Gym</a:t>
            </a:r>
            <a:r>
              <a:rPr lang="en-US" sz="3689">
                <a:solidFill>
                  <a:srgbClr val="000000"/>
                </a:solidFill>
                <a:latin typeface="Poppins"/>
              </a:rPr>
              <a:t>", un </a:t>
            </a:r>
            <a:r>
              <a:rPr lang="en-US" sz="3689">
                <a:solidFill>
                  <a:srgbClr val="000000"/>
                </a:solidFill>
                <a:latin typeface="Poppins Bold"/>
              </a:rPr>
              <a:t>site web</a:t>
            </a:r>
            <a:r>
              <a:rPr lang="en-US" sz="3689">
                <a:solidFill>
                  <a:srgbClr val="000000"/>
                </a:solidFill>
                <a:latin typeface="Poppins"/>
              </a:rPr>
              <a:t> pour suivre les repas et l'inspiration </a:t>
            </a:r>
            <a:r>
              <a:rPr lang="en-US" sz="3689">
                <a:solidFill>
                  <a:srgbClr val="000000"/>
                </a:solidFill>
                <a:latin typeface="Poppins Bold"/>
              </a:rPr>
              <a:t>fitness</a:t>
            </a:r>
            <a:r>
              <a:rPr lang="en-US" sz="3689">
                <a:solidFill>
                  <a:srgbClr val="000000"/>
                </a:solidFill>
                <a:latin typeface="Poppins"/>
              </a:rPr>
              <a:t>. J'ai utilisé </a:t>
            </a:r>
            <a:r>
              <a:rPr lang="en-US" sz="3689">
                <a:solidFill>
                  <a:srgbClr val="000000"/>
                </a:solidFill>
                <a:latin typeface="Poppins Bold"/>
              </a:rPr>
              <a:t>HTML</a:t>
            </a:r>
            <a:r>
              <a:rPr lang="en-US" sz="3689">
                <a:solidFill>
                  <a:srgbClr val="000000"/>
                </a:solidFill>
                <a:latin typeface="Poppins"/>
              </a:rPr>
              <a:t>, </a:t>
            </a:r>
            <a:r>
              <a:rPr lang="en-US" sz="3689">
                <a:solidFill>
                  <a:srgbClr val="000000"/>
                </a:solidFill>
                <a:latin typeface="Poppins Bold"/>
              </a:rPr>
              <a:t>CSS</a:t>
            </a:r>
            <a:r>
              <a:rPr lang="en-US" sz="3689">
                <a:solidFill>
                  <a:srgbClr val="000000"/>
                </a:solidFill>
                <a:latin typeface="Poppins"/>
              </a:rPr>
              <a:t>, </a:t>
            </a:r>
            <a:r>
              <a:rPr lang="en-US" sz="3689">
                <a:solidFill>
                  <a:srgbClr val="000000"/>
                </a:solidFill>
                <a:latin typeface="Poppins Bold"/>
              </a:rPr>
              <a:t>JavaScript </a:t>
            </a:r>
            <a:r>
              <a:rPr lang="en-US" sz="3689">
                <a:solidFill>
                  <a:srgbClr val="000000"/>
                </a:solidFill>
                <a:latin typeface="Poppins"/>
              </a:rPr>
              <a:t>et </a:t>
            </a:r>
            <a:r>
              <a:rPr lang="en-US" sz="3689">
                <a:solidFill>
                  <a:srgbClr val="000000"/>
                </a:solidFill>
                <a:latin typeface="Poppins Bold"/>
              </a:rPr>
              <a:t>PHP </a:t>
            </a:r>
            <a:r>
              <a:rPr lang="en-US" sz="3689">
                <a:solidFill>
                  <a:srgbClr val="000000"/>
                </a:solidFill>
                <a:latin typeface="Poppins"/>
              </a:rPr>
              <a:t>pour créer l'interface et gérer les fonctionnalités. J'ai renforcé mes compétences en développement et je remercie l'équipe pour leur soutien.</a:t>
            </a:r>
          </a:p>
        </p:txBody>
      </p:sp>
      <p:sp>
        <p:nvSpPr>
          <p:cNvPr id="8" name="TextBox 8"/>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Introduction</a:t>
            </a:r>
          </a:p>
        </p:txBody>
      </p:sp>
      <p:sp>
        <p:nvSpPr>
          <p:cNvPr id="9" name="Slide Number Placeholder 8"/>
          <p:cNvSpPr>
            <a:spLocks noGrp="1"/>
          </p:cNvSpPr>
          <p:nvPr>
            <p:ph type="sldNum" sz="quarter" idx="12"/>
          </p:nvPr>
        </p:nvSpPr>
        <p:spPr/>
        <p:txBody>
          <a:bodyPr/>
          <a:lstStyle/>
          <a:p>
            <a:fld id="{B6F15528-21DE-4FAA-801E-634DDDAF4B2B}" type="slidenum">
              <a:rPr lang="en-US" smtClean="0"/>
              <a:pPr/>
              <a:t>3</a:t>
            </a:fld>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grpSp>
        <p:nvGrpSpPr>
          <p:cNvPr id="3" name="Group 3"/>
          <p:cNvGrpSpPr/>
          <p:nvPr/>
        </p:nvGrpSpPr>
        <p:grpSpPr>
          <a:xfrm>
            <a:off x="2846062" y="-66926"/>
            <a:ext cx="17040824" cy="10420853"/>
            <a:chOff x="0" y="0"/>
            <a:chExt cx="4488118" cy="2744587"/>
          </a:xfrm>
        </p:grpSpPr>
        <p:sp>
          <p:nvSpPr>
            <p:cNvPr id="4" name="Freeform 4"/>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sp>
        <p:nvSpPr>
          <p:cNvPr id="7" name="Freeform 7"/>
          <p:cNvSpPr/>
          <p:nvPr/>
        </p:nvSpPr>
        <p:spPr>
          <a:xfrm>
            <a:off x="3575400" y="2840661"/>
            <a:ext cx="1947253" cy="1525555"/>
          </a:xfrm>
          <a:custGeom>
            <a:avLst/>
            <a:gdLst/>
            <a:ahLst/>
            <a:cxnLst/>
            <a:rect l="l" t="t" r="r" b="b"/>
            <a:pathLst>
              <a:path w="1947253" h="1525555">
                <a:moveTo>
                  <a:pt x="0" y="0"/>
                </a:moveTo>
                <a:lnTo>
                  <a:pt x="1947254" y="0"/>
                </a:lnTo>
                <a:lnTo>
                  <a:pt x="1947254" y="1525555"/>
                </a:lnTo>
                <a:lnTo>
                  <a:pt x="0" y="1525555"/>
                </a:lnTo>
                <a:lnTo>
                  <a:pt x="0" y="0"/>
                </a:lnTo>
                <a:close/>
              </a:path>
            </a:pathLst>
          </a:custGeom>
          <a:blipFill>
            <a:blip r:embed="rId4"/>
            <a:stretch>
              <a:fillRect/>
            </a:stretch>
          </a:blipFill>
        </p:spPr>
      </p:sp>
      <p:sp>
        <p:nvSpPr>
          <p:cNvPr id="8" name="Freeform 8"/>
          <p:cNvSpPr/>
          <p:nvPr/>
        </p:nvSpPr>
        <p:spPr>
          <a:xfrm>
            <a:off x="3262049" y="4596575"/>
            <a:ext cx="5881951" cy="1985159"/>
          </a:xfrm>
          <a:custGeom>
            <a:avLst/>
            <a:gdLst/>
            <a:ahLst/>
            <a:cxnLst/>
            <a:rect l="l" t="t" r="r" b="b"/>
            <a:pathLst>
              <a:path w="5881951" h="1985159">
                <a:moveTo>
                  <a:pt x="0" y="0"/>
                </a:moveTo>
                <a:lnTo>
                  <a:pt x="5881951" y="0"/>
                </a:lnTo>
                <a:lnTo>
                  <a:pt x="5881951" y="1985159"/>
                </a:lnTo>
                <a:lnTo>
                  <a:pt x="0" y="1985159"/>
                </a:lnTo>
                <a:lnTo>
                  <a:pt x="0" y="0"/>
                </a:lnTo>
                <a:close/>
              </a:path>
            </a:pathLst>
          </a:custGeom>
          <a:blipFill>
            <a:blip r:embed="rId5"/>
            <a:stretch>
              <a:fillRect/>
            </a:stretch>
          </a:blipFill>
        </p:spPr>
      </p:sp>
      <p:sp>
        <p:nvSpPr>
          <p:cNvPr id="9" name="Freeform 9"/>
          <p:cNvSpPr/>
          <p:nvPr/>
        </p:nvSpPr>
        <p:spPr>
          <a:xfrm>
            <a:off x="3936297" y="6814661"/>
            <a:ext cx="4749989" cy="1863947"/>
          </a:xfrm>
          <a:custGeom>
            <a:avLst/>
            <a:gdLst/>
            <a:ahLst/>
            <a:cxnLst/>
            <a:rect l="l" t="t" r="r" b="b"/>
            <a:pathLst>
              <a:path w="4749989" h="1863947">
                <a:moveTo>
                  <a:pt x="0" y="0"/>
                </a:moveTo>
                <a:lnTo>
                  <a:pt x="4749989" y="0"/>
                </a:lnTo>
                <a:lnTo>
                  <a:pt x="4749989" y="1863947"/>
                </a:lnTo>
                <a:lnTo>
                  <a:pt x="0" y="1863947"/>
                </a:lnTo>
                <a:lnTo>
                  <a:pt x="0" y="0"/>
                </a:lnTo>
                <a:close/>
              </a:path>
            </a:pathLst>
          </a:custGeom>
          <a:blipFill>
            <a:blip r:embed="rId6"/>
            <a:stretch>
              <a:fillRect t="-222019" r="-167273"/>
            </a:stretch>
          </a:blipFill>
        </p:spPr>
      </p:sp>
      <p:sp>
        <p:nvSpPr>
          <p:cNvPr id="10" name="TextBox 10"/>
          <p:cNvSpPr txBox="1"/>
          <p:nvPr/>
        </p:nvSpPr>
        <p:spPr>
          <a:xfrm>
            <a:off x="5522654" y="2859711"/>
            <a:ext cx="2928480" cy="1294287"/>
          </a:xfrm>
          <a:prstGeom prst="rect">
            <a:avLst/>
          </a:prstGeom>
        </p:spPr>
        <p:txBody>
          <a:bodyPr lIns="0" tIns="0" rIns="0" bIns="0" rtlCol="0" anchor="t">
            <a:spAutoFit/>
          </a:bodyPr>
          <a:lstStyle/>
          <a:p>
            <a:pPr algn="ctr">
              <a:lnSpc>
                <a:spcPts val="5084"/>
              </a:lnSpc>
            </a:pPr>
            <a:r>
              <a:rPr lang="en-US" sz="4420">
                <a:solidFill>
                  <a:srgbClr val="2444BC"/>
                </a:solidFill>
                <a:latin typeface="Open Sans Bold"/>
              </a:rPr>
              <a:t>YaneCode </a:t>
            </a:r>
          </a:p>
          <a:p>
            <a:pPr algn="ctr">
              <a:lnSpc>
                <a:spcPts val="5084"/>
              </a:lnSpc>
            </a:pPr>
            <a:r>
              <a:rPr lang="en-US" sz="4420">
                <a:solidFill>
                  <a:srgbClr val="2444BC"/>
                </a:solidFill>
                <a:latin typeface="Open Sans Bold"/>
              </a:rPr>
              <a:t>Digital</a:t>
            </a:r>
          </a:p>
        </p:txBody>
      </p:sp>
      <p:sp>
        <p:nvSpPr>
          <p:cNvPr id="11" name="AutoShape 11"/>
          <p:cNvSpPr/>
          <p:nvPr/>
        </p:nvSpPr>
        <p:spPr>
          <a:xfrm flipV="1">
            <a:off x="9784379" y="2343035"/>
            <a:ext cx="0" cy="6492240"/>
          </a:xfrm>
          <a:prstGeom prst="line">
            <a:avLst/>
          </a:prstGeom>
          <a:ln w="38100" cap="flat">
            <a:solidFill>
              <a:srgbClr val="000000"/>
            </a:solidFill>
            <a:prstDash val="solid"/>
            <a:headEnd type="none" w="sm" len="sm"/>
            <a:tailEnd type="none" w="sm" len="sm"/>
          </a:ln>
        </p:spPr>
      </p:sp>
      <p:sp>
        <p:nvSpPr>
          <p:cNvPr id="12" name="TextBox 12"/>
          <p:cNvSpPr txBox="1"/>
          <p:nvPr/>
        </p:nvSpPr>
        <p:spPr>
          <a:xfrm>
            <a:off x="10007256" y="2874680"/>
            <a:ext cx="7975944" cy="1744067"/>
          </a:xfrm>
          <a:prstGeom prst="rect">
            <a:avLst/>
          </a:prstGeom>
        </p:spPr>
        <p:txBody>
          <a:bodyPr wrap="square" lIns="0" tIns="0" rIns="0" bIns="0" rtlCol="0" anchor="t">
            <a:spAutoFit/>
          </a:bodyPr>
          <a:lstStyle/>
          <a:p>
            <a:pPr>
              <a:lnSpc>
                <a:spcPts val="3359"/>
              </a:lnSpc>
              <a:spcBef>
                <a:spcPct val="0"/>
              </a:spcBef>
            </a:pPr>
            <a:r>
              <a:rPr lang="en-US" sz="2400" dirty="0" err="1">
                <a:solidFill>
                  <a:srgbClr val="000000"/>
                </a:solidFill>
                <a:latin typeface="Open Sans Bold"/>
              </a:rPr>
              <a:t>YaneCode</a:t>
            </a:r>
            <a:r>
              <a:rPr lang="en-US" sz="2400" dirty="0">
                <a:solidFill>
                  <a:srgbClr val="000000"/>
                </a:solidFill>
                <a:latin typeface="Open Sans Bold"/>
              </a:rPr>
              <a:t> Digital </a:t>
            </a:r>
            <a:r>
              <a:rPr lang="en-US" sz="2400" dirty="0" err="1">
                <a:solidFill>
                  <a:srgbClr val="000000"/>
                </a:solidFill>
                <a:latin typeface="Open Sans Bold"/>
              </a:rPr>
              <a:t>forme</a:t>
            </a:r>
            <a:r>
              <a:rPr lang="en-US" sz="2400" dirty="0">
                <a:solidFill>
                  <a:srgbClr val="000000"/>
                </a:solidFill>
                <a:latin typeface="Open Sans Bold"/>
              </a:rPr>
              <a:t> </a:t>
            </a:r>
            <a:r>
              <a:rPr lang="en-US" sz="2400" dirty="0" err="1">
                <a:solidFill>
                  <a:srgbClr val="000000"/>
                </a:solidFill>
                <a:latin typeface="Open Sans Bold"/>
              </a:rPr>
              <a:t>étudiants</a:t>
            </a:r>
            <a:r>
              <a:rPr lang="en-US" sz="2400" dirty="0">
                <a:solidFill>
                  <a:srgbClr val="000000"/>
                </a:solidFill>
                <a:latin typeface="Open Sans Bold"/>
              </a:rPr>
              <a:t> et </a:t>
            </a:r>
            <a:r>
              <a:rPr lang="en-US" sz="2400" dirty="0" err="1">
                <a:solidFill>
                  <a:srgbClr val="000000"/>
                </a:solidFill>
                <a:latin typeface="Open Sans Bold"/>
              </a:rPr>
              <a:t>diplômés</a:t>
            </a:r>
            <a:r>
              <a:rPr lang="en-US" sz="2400" dirty="0">
                <a:solidFill>
                  <a:srgbClr val="000000"/>
                </a:solidFill>
                <a:latin typeface="Open Sans Bold"/>
              </a:rPr>
              <a:t> </a:t>
            </a:r>
            <a:r>
              <a:rPr lang="en-US" sz="2400" dirty="0" err="1">
                <a:solidFill>
                  <a:srgbClr val="000000"/>
                </a:solidFill>
                <a:latin typeface="Open Sans Bold"/>
              </a:rPr>
              <a:t>en</a:t>
            </a:r>
            <a:r>
              <a:rPr lang="en-US" sz="2400" dirty="0">
                <a:solidFill>
                  <a:srgbClr val="000000"/>
                </a:solidFill>
                <a:latin typeface="Open Sans Bold"/>
              </a:rPr>
              <a:t> </a:t>
            </a:r>
            <a:r>
              <a:rPr lang="en-US" sz="2400" dirty="0" err="1">
                <a:solidFill>
                  <a:srgbClr val="000000"/>
                </a:solidFill>
                <a:latin typeface="Open Sans Bold"/>
              </a:rPr>
              <a:t>informatique</a:t>
            </a:r>
            <a:r>
              <a:rPr lang="en-US" sz="2400" dirty="0">
                <a:solidFill>
                  <a:srgbClr val="000000"/>
                </a:solidFill>
                <a:latin typeface="Open Sans Bold"/>
              </a:rPr>
              <a:t> (</a:t>
            </a:r>
            <a:r>
              <a:rPr lang="en-US" sz="2400" dirty="0" err="1">
                <a:solidFill>
                  <a:srgbClr val="000000"/>
                </a:solidFill>
                <a:latin typeface="Open Sans Bold"/>
              </a:rPr>
              <a:t>développement</a:t>
            </a:r>
            <a:r>
              <a:rPr lang="en-US" sz="2400" dirty="0">
                <a:solidFill>
                  <a:srgbClr val="000000"/>
                </a:solidFill>
                <a:latin typeface="Open Sans Bold"/>
              </a:rPr>
              <a:t> web, mobile, design, </a:t>
            </a:r>
            <a:r>
              <a:rPr lang="en-US" sz="2400" dirty="0" err="1">
                <a:solidFill>
                  <a:srgbClr val="000000"/>
                </a:solidFill>
                <a:latin typeface="Open Sans Bold"/>
              </a:rPr>
              <a:t>robotique</a:t>
            </a:r>
            <a:r>
              <a:rPr lang="en-US" sz="2400" dirty="0">
                <a:solidFill>
                  <a:srgbClr val="000000"/>
                </a:solidFill>
                <a:latin typeface="Open Sans Bold"/>
              </a:rPr>
              <a:t>) pour </a:t>
            </a:r>
            <a:r>
              <a:rPr lang="en-US" sz="2400" dirty="0" err="1">
                <a:solidFill>
                  <a:srgbClr val="000000"/>
                </a:solidFill>
                <a:latin typeface="Open Sans Bold"/>
              </a:rPr>
              <a:t>une</a:t>
            </a:r>
            <a:r>
              <a:rPr lang="en-US" sz="2400" dirty="0">
                <a:solidFill>
                  <a:srgbClr val="000000"/>
                </a:solidFill>
                <a:latin typeface="Open Sans Bold"/>
              </a:rPr>
              <a:t> </a:t>
            </a:r>
            <a:r>
              <a:rPr lang="en-US" sz="2400" dirty="0" err="1">
                <a:solidFill>
                  <a:srgbClr val="000000"/>
                </a:solidFill>
                <a:latin typeface="Open Sans Bold"/>
              </a:rPr>
              <a:t>meilleure</a:t>
            </a:r>
            <a:r>
              <a:rPr lang="en-US" sz="2400" dirty="0">
                <a:solidFill>
                  <a:srgbClr val="000000"/>
                </a:solidFill>
                <a:latin typeface="Open Sans Bold"/>
              </a:rPr>
              <a:t> insertion </a:t>
            </a:r>
            <a:r>
              <a:rPr lang="en-US" sz="2400" dirty="0" err="1">
                <a:solidFill>
                  <a:srgbClr val="000000"/>
                </a:solidFill>
                <a:latin typeface="Open Sans Bold"/>
              </a:rPr>
              <a:t>professionnelle</a:t>
            </a:r>
            <a:r>
              <a:rPr lang="en-US" sz="2400" dirty="0">
                <a:solidFill>
                  <a:srgbClr val="000000"/>
                </a:solidFill>
                <a:latin typeface="Open Sans Bold"/>
              </a:rPr>
              <a:t>. </a:t>
            </a:r>
          </a:p>
        </p:txBody>
      </p:sp>
      <p:sp>
        <p:nvSpPr>
          <p:cNvPr id="13" name="TextBox 13"/>
          <p:cNvSpPr txBox="1"/>
          <p:nvPr/>
        </p:nvSpPr>
        <p:spPr>
          <a:xfrm>
            <a:off x="10007256" y="7319981"/>
            <a:ext cx="10515608" cy="815208"/>
          </a:xfrm>
          <a:prstGeom prst="rect">
            <a:avLst/>
          </a:prstGeom>
        </p:spPr>
        <p:txBody>
          <a:bodyPr lIns="0" tIns="0" rIns="0" bIns="0" rtlCol="0" anchor="t">
            <a:spAutoFit/>
          </a:bodyPr>
          <a:lstStyle/>
          <a:p>
            <a:pPr algn="just">
              <a:lnSpc>
                <a:spcPts val="3359"/>
              </a:lnSpc>
              <a:spcBef>
                <a:spcPct val="0"/>
              </a:spcBef>
            </a:pPr>
            <a:r>
              <a:rPr lang="en-US" sz="2400">
                <a:solidFill>
                  <a:srgbClr val="000000"/>
                </a:solidFill>
                <a:latin typeface="Open Sans Bold"/>
              </a:rPr>
              <a:t>YaneCode Robotic vend des équipements</a:t>
            </a:r>
          </a:p>
          <a:p>
            <a:pPr algn="just">
              <a:lnSpc>
                <a:spcPts val="3359"/>
              </a:lnSpc>
              <a:spcBef>
                <a:spcPct val="0"/>
              </a:spcBef>
            </a:pPr>
            <a:r>
              <a:rPr lang="en-US" sz="2400">
                <a:solidFill>
                  <a:srgbClr val="000000"/>
                </a:solidFill>
                <a:latin typeface="Open Sans Bold"/>
              </a:rPr>
              <a:t>robotiques en ligne, garantissant qualité et choix.</a:t>
            </a:r>
          </a:p>
        </p:txBody>
      </p:sp>
      <p:sp>
        <p:nvSpPr>
          <p:cNvPr id="14" name="TextBox 14"/>
          <p:cNvSpPr txBox="1"/>
          <p:nvPr/>
        </p:nvSpPr>
        <p:spPr>
          <a:xfrm>
            <a:off x="10007256" y="5162501"/>
            <a:ext cx="6186289" cy="815208"/>
          </a:xfrm>
          <a:prstGeom prst="rect">
            <a:avLst/>
          </a:prstGeom>
        </p:spPr>
        <p:txBody>
          <a:bodyPr lIns="0" tIns="0" rIns="0" bIns="0" rtlCol="0" anchor="t">
            <a:spAutoFit/>
          </a:bodyPr>
          <a:lstStyle/>
          <a:p>
            <a:pPr algn="just">
              <a:lnSpc>
                <a:spcPts val="3359"/>
              </a:lnSpc>
              <a:spcBef>
                <a:spcPct val="0"/>
              </a:spcBef>
            </a:pPr>
            <a:r>
              <a:rPr lang="en-US" sz="2400" dirty="0" err="1">
                <a:solidFill>
                  <a:srgbClr val="000000"/>
                </a:solidFill>
                <a:latin typeface="Open Sans Bold"/>
              </a:rPr>
              <a:t>YaneCode</a:t>
            </a:r>
            <a:r>
              <a:rPr lang="en-US" sz="2400" dirty="0">
                <a:solidFill>
                  <a:srgbClr val="000000"/>
                </a:solidFill>
                <a:latin typeface="Open Sans Bold"/>
              </a:rPr>
              <a:t> Academy </a:t>
            </a:r>
            <a:r>
              <a:rPr lang="en-US" sz="2400" dirty="0" err="1">
                <a:solidFill>
                  <a:srgbClr val="000000"/>
                </a:solidFill>
                <a:latin typeface="Open Sans Bold"/>
              </a:rPr>
              <a:t>offre</a:t>
            </a:r>
            <a:r>
              <a:rPr lang="en-US" sz="2400" dirty="0">
                <a:solidFill>
                  <a:srgbClr val="000000"/>
                </a:solidFill>
                <a:latin typeface="Open Sans Bold"/>
              </a:rPr>
              <a:t> des formations</a:t>
            </a:r>
          </a:p>
          <a:p>
            <a:pPr algn="just">
              <a:lnSpc>
                <a:spcPts val="3359"/>
              </a:lnSpc>
              <a:spcBef>
                <a:spcPct val="0"/>
              </a:spcBef>
            </a:pPr>
            <a:r>
              <a:rPr lang="en-US" sz="2400" dirty="0">
                <a:solidFill>
                  <a:srgbClr val="000000"/>
                </a:solidFill>
                <a:latin typeface="Open Sans Bold"/>
              </a:rPr>
              <a:t> </a:t>
            </a:r>
            <a:r>
              <a:rPr lang="en-US" sz="2400" dirty="0" err="1">
                <a:solidFill>
                  <a:srgbClr val="000000"/>
                </a:solidFill>
                <a:latin typeface="Open Sans Bold"/>
              </a:rPr>
              <a:t>en</a:t>
            </a:r>
            <a:r>
              <a:rPr lang="en-US" sz="2400" dirty="0">
                <a:solidFill>
                  <a:srgbClr val="000000"/>
                </a:solidFill>
                <a:latin typeface="Open Sans Bold"/>
              </a:rPr>
              <a:t> </a:t>
            </a:r>
            <a:r>
              <a:rPr lang="en-US" sz="2400" dirty="0" err="1">
                <a:solidFill>
                  <a:srgbClr val="000000"/>
                </a:solidFill>
                <a:latin typeface="Open Sans Bold"/>
              </a:rPr>
              <a:t>ligne</a:t>
            </a:r>
            <a:r>
              <a:rPr lang="en-US" sz="2400" dirty="0">
                <a:solidFill>
                  <a:srgbClr val="000000"/>
                </a:solidFill>
                <a:latin typeface="Open Sans Bold"/>
              </a:rPr>
              <a:t> </a:t>
            </a:r>
            <a:r>
              <a:rPr lang="en-US" sz="2400" dirty="0" err="1">
                <a:solidFill>
                  <a:srgbClr val="000000"/>
                </a:solidFill>
                <a:latin typeface="Open Sans Bold"/>
              </a:rPr>
              <a:t>certifiantes</a:t>
            </a:r>
            <a:r>
              <a:rPr lang="en-US" sz="2400" dirty="0">
                <a:solidFill>
                  <a:srgbClr val="000000"/>
                </a:solidFill>
                <a:latin typeface="Open Sans Bold"/>
              </a:rPr>
              <a:t>. </a:t>
            </a:r>
          </a:p>
        </p:txBody>
      </p:sp>
      <p:sp>
        <p:nvSpPr>
          <p:cNvPr id="15" name="TextBox 15"/>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Organisme d'acceuil</a:t>
            </a:r>
          </a:p>
        </p:txBody>
      </p:sp>
      <p:sp>
        <p:nvSpPr>
          <p:cNvPr id="16" name="Slide Number Placeholder 15"/>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grpSp>
        <p:nvGrpSpPr>
          <p:cNvPr id="3" name="Group 3"/>
          <p:cNvGrpSpPr/>
          <p:nvPr/>
        </p:nvGrpSpPr>
        <p:grpSpPr>
          <a:xfrm>
            <a:off x="2846062" y="-66926"/>
            <a:ext cx="17040824" cy="10420853"/>
            <a:chOff x="0" y="0"/>
            <a:chExt cx="4488118" cy="2744587"/>
          </a:xfrm>
        </p:grpSpPr>
        <p:sp>
          <p:nvSpPr>
            <p:cNvPr id="4" name="Freeform 4"/>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sp>
        <p:nvSpPr>
          <p:cNvPr id="7" name="TextBox 7"/>
          <p:cNvSpPr txBox="1"/>
          <p:nvPr/>
        </p:nvSpPr>
        <p:spPr>
          <a:xfrm>
            <a:off x="3374202" y="5759285"/>
            <a:ext cx="4245797" cy="936154"/>
          </a:xfrm>
          <a:prstGeom prst="rect">
            <a:avLst/>
          </a:prstGeom>
        </p:spPr>
        <p:txBody>
          <a:bodyPr wrap="square" lIns="0" tIns="0" rIns="0" bIns="0" rtlCol="0" anchor="t">
            <a:spAutoFit/>
          </a:bodyPr>
          <a:lstStyle/>
          <a:p>
            <a:pPr algn="ctr">
              <a:lnSpc>
                <a:spcPts val="7279"/>
              </a:lnSpc>
              <a:spcBef>
                <a:spcPct val="0"/>
              </a:spcBef>
            </a:pPr>
            <a:r>
              <a:rPr lang="en-US" sz="5199" dirty="0">
                <a:solidFill>
                  <a:srgbClr val="000000"/>
                </a:solidFill>
                <a:latin typeface="Open Sans Bold"/>
              </a:rPr>
              <a:t>Objectives:</a:t>
            </a:r>
          </a:p>
        </p:txBody>
      </p:sp>
      <p:sp>
        <p:nvSpPr>
          <p:cNvPr id="8" name="TextBox 8"/>
          <p:cNvSpPr txBox="1"/>
          <p:nvPr/>
        </p:nvSpPr>
        <p:spPr>
          <a:xfrm>
            <a:off x="3491552" y="6784344"/>
            <a:ext cx="11951395" cy="537779"/>
          </a:xfrm>
          <a:prstGeom prst="rect">
            <a:avLst/>
          </a:prstGeom>
        </p:spPr>
        <p:txBody>
          <a:bodyPr lIns="0" tIns="0" rIns="0" bIns="0" rtlCol="0" anchor="t">
            <a:spAutoFit/>
          </a:bodyPr>
          <a:lstStyle/>
          <a:p>
            <a:pPr>
              <a:lnSpc>
                <a:spcPts val="4480"/>
              </a:lnSpc>
              <a:spcBef>
                <a:spcPct val="0"/>
              </a:spcBef>
            </a:pPr>
            <a:r>
              <a:rPr lang="en-US" sz="3200" dirty="0">
                <a:solidFill>
                  <a:srgbClr val="000000"/>
                </a:solidFill>
                <a:latin typeface="Open Sans Bold"/>
              </a:rPr>
              <a:t>• </a:t>
            </a:r>
            <a:r>
              <a:rPr lang="en-US" sz="3200" dirty="0" smtClean="0">
                <a:solidFill>
                  <a:srgbClr val="000000"/>
                </a:solidFill>
                <a:latin typeface="Open Sans Bold"/>
              </a:rPr>
              <a:t>Construction </a:t>
            </a:r>
            <a:r>
              <a:rPr lang="en-US" sz="3200" dirty="0">
                <a:solidFill>
                  <a:srgbClr val="000000"/>
                </a:solidFill>
                <a:latin typeface="Open Sans Bold"/>
              </a:rPr>
              <a:t>du premier application web </a:t>
            </a:r>
            <a:r>
              <a:rPr lang="en-US" sz="3200" dirty="0" err="1">
                <a:solidFill>
                  <a:srgbClr val="000000"/>
                </a:solidFill>
                <a:latin typeface="Open Sans Bold"/>
              </a:rPr>
              <a:t>professionnelle</a:t>
            </a:r>
            <a:r>
              <a:rPr lang="en-US" sz="3200" dirty="0">
                <a:solidFill>
                  <a:srgbClr val="000000"/>
                </a:solidFill>
                <a:latin typeface="Open Sans Bold"/>
              </a:rPr>
              <a:t>.</a:t>
            </a:r>
          </a:p>
        </p:txBody>
      </p:sp>
      <p:sp>
        <p:nvSpPr>
          <p:cNvPr id="9" name="TextBox 9"/>
          <p:cNvSpPr txBox="1"/>
          <p:nvPr/>
        </p:nvSpPr>
        <p:spPr>
          <a:xfrm>
            <a:off x="3491552" y="8213534"/>
            <a:ext cx="14388825" cy="1661597"/>
          </a:xfrm>
          <a:prstGeom prst="rect">
            <a:avLst/>
          </a:prstGeom>
        </p:spPr>
        <p:txBody>
          <a:bodyPr lIns="0" tIns="0" rIns="0" bIns="0" rtlCol="0" anchor="t">
            <a:spAutoFit/>
          </a:bodyPr>
          <a:lstStyle/>
          <a:p>
            <a:pPr>
              <a:lnSpc>
                <a:spcPts val="4480"/>
              </a:lnSpc>
            </a:pPr>
            <a:r>
              <a:rPr lang="en-US" sz="3200" dirty="0">
                <a:solidFill>
                  <a:srgbClr val="000000"/>
                </a:solidFill>
                <a:latin typeface="Open Sans Bold"/>
              </a:rPr>
              <a:t>• </a:t>
            </a:r>
            <a:r>
              <a:rPr lang="en-US" sz="3200" dirty="0" err="1">
                <a:solidFill>
                  <a:srgbClr val="000000"/>
                </a:solidFill>
                <a:latin typeface="Open Sans Bold"/>
              </a:rPr>
              <a:t>Gagner</a:t>
            </a:r>
            <a:r>
              <a:rPr lang="en-US" sz="3200" dirty="0">
                <a:solidFill>
                  <a:srgbClr val="000000"/>
                </a:solidFill>
                <a:latin typeface="Open Sans Bold"/>
              </a:rPr>
              <a:t> de </a:t>
            </a:r>
            <a:r>
              <a:rPr lang="en-US" sz="3200" dirty="0" err="1">
                <a:solidFill>
                  <a:srgbClr val="000000"/>
                </a:solidFill>
                <a:latin typeface="Open Sans Bold"/>
              </a:rPr>
              <a:t>l’expérience</a:t>
            </a:r>
            <a:r>
              <a:rPr lang="en-US" sz="3200" dirty="0">
                <a:solidFill>
                  <a:srgbClr val="000000"/>
                </a:solidFill>
                <a:latin typeface="Open Sans Bold"/>
              </a:rPr>
              <a:t> </a:t>
            </a:r>
            <a:r>
              <a:rPr lang="en-US" sz="3200" dirty="0" err="1">
                <a:solidFill>
                  <a:srgbClr val="000000"/>
                </a:solidFill>
                <a:latin typeface="Open Sans Bold"/>
              </a:rPr>
              <a:t>en</a:t>
            </a:r>
            <a:r>
              <a:rPr lang="en-US" sz="3200" dirty="0">
                <a:solidFill>
                  <a:srgbClr val="000000"/>
                </a:solidFill>
                <a:latin typeface="Open Sans Bold"/>
              </a:rPr>
              <a:t> </a:t>
            </a:r>
            <a:r>
              <a:rPr lang="en-US" sz="3200" dirty="0" err="1">
                <a:solidFill>
                  <a:srgbClr val="000000"/>
                </a:solidFill>
                <a:latin typeface="Open Sans Bold"/>
              </a:rPr>
              <a:t>travaillant</a:t>
            </a:r>
            <a:r>
              <a:rPr lang="en-US" sz="3200" dirty="0">
                <a:solidFill>
                  <a:srgbClr val="000000"/>
                </a:solidFill>
                <a:latin typeface="Open Sans Bold"/>
              </a:rPr>
              <a:t> </a:t>
            </a:r>
            <a:r>
              <a:rPr lang="en-US" sz="3200" dirty="0" err="1">
                <a:solidFill>
                  <a:srgbClr val="000000"/>
                </a:solidFill>
                <a:latin typeface="Open Sans Bold"/>
              </a:rPr>
              <a:t>dans</a:t>
            </a:r>
            <a:r>
              <a:rPr lang="en-US" sz="3200" dirty="0">
                <a:solidFill>
                  <a:srgbClr val="000000"/>
                </a:solidFill>
                <a:latin typeface="Open Sans Bold"/>
              </a:rPr>
              <a:t> un </a:t>
            </a:r>
            <a:r>
              <a:rPr lang="en-US" sz="3200" dirty="0" err="1">
                <a:solidFill>
                  <a:srgbClr val="000000"/>
                </a:solidFill>
                <a:latin typeface="Open Sans Bold"/>
              </a:rPr>
              <a:t>environnement</a:t>
            </a:r>
            <a:r>
              <a:rPr lang="en-US" sz="3200" dirty="0">
                <a:solidFill>
                  <a:srgbClr val="000000"/>
                </a:solidFill>
                <a:latin typeface="Open Sans Bold"/>
              </a:rPr>
              <a:t> </a:t>
            </a:r>
            <a:r>
              <a:rPr lang="en-US" sz="3200" dirty="0" err="1">
                <a:solidFill>
                  <a:srgbClr val="000000"/>
                </a:solidFill>
                <a:latin typeface="Open Sans Bold"/>
              </a:rPr>
              <a:t>professionnel</a:t>
            </a:r>
            <a:endParaRPr lang="en-US" sz="3200" dirty="0">
              <a:solidFill>
                <a:srgbClr val="000000"/>
              </a:solidFill>
              <a:latin typeface="Open Sans Bold"/>
            </a:endParaRPr>
          </a:p>
          <a:p>
            <a:pPr>
              <a:lnSpc>
                <a:spcPts val="4480"/>
              </a:lnSpc>
              <a:spcBef>
                <a:spcPct val="0"/>
              </a:spcBef>
            </a:pPr>
            <a:endParaRPr lang="en-US" sz="3200" dirty="0">
              <a:solidFill>
                <a:srgbClr val="000000"/>
              </a:solidFill>
              <a:latin typeface="Open Sans Bold"/>
            </a:endParaRPr>
          </a:p>
        </p:txBody>
      </p:sp>
      <p:sp>
        <p:nvSpPr>
          <p:cNvPr id="10" name="TextBox 10"/>
          <p:cNvSpPr txBox="1"/>
          <p:nvPr/>
        </p:nvSpPr>
        <p:spPr>
          <a:xfrm>
            <a:off x="3491552" y="7510289"/>
            <a:ext cx="14388825" cy="1099688"/>
          </a:xfrm>
          <a:prstGeom prst="rect">
            <a:avLst/>
          </a:prstGeom>
        </p:spPr>
        <p:txBody>
          <a:bodyPr lIns="0" tIns="0" rIns="0" bIns="0" rtlCol="0" anchor="t">
            <a:spAutoFit/>
          </a:bodyPr>
          <a:lstStyle/>
          <a:p>
            <a:pPr>
              <a:lnSpc>
                <a:spcPts val="4480"/>
              </a:lnSpc>
            </a:pPr>
            <a:r>
              <a:rPr lang="en-US" sz="3200" dirty="0">
                <a:solidFill>
                  <a:srgbClr val="000000"/>
                </a:solidFill>
                <a:latin typeface="Open Sans Bold"/>
              </a:rPr>
              <a:t>• Bonne </a:t>
            </a:r>
            <a:r>
              <a:rPr lang="en-US" sz="3200" dirty="0" err="1">
                <a:solidFill>
                  <a:srgbClr val="000000"/>
                </a:solidFill>
                <a:latin typeface="Open Sans Bold"/>
              </a:rPr>
              <a:t>compréhension</a:t>
            </a:r>
            <a:r>
              <a:rPr lang="en-US" sz="3200" dirty="0">
                <a:solidFill>
                  <a:srgbClr val="000000"/>
                </a:solidFill>
                <a:latin typeface="Open Sans Bold"/>
              </a:rPr>
              <a:t> du monde du </a:t>
            </a:r>
            <a:r>
              <a:rPr lang="en-US" sz="3200" dirty="0" err="1">
                <a:solidFill>
                  <a:srgbClr val="000000"/>
                </a:solidFill>
                <a:latin typeface="Open Sans Bold"/>
              </a:rPr>
              <a:t>développement</a:t>
            </a:r>
            <a:r>
              <a:rPr lang="en-US" sz="3200" dirty="0">
                <a:solidFill>
                  <a:srgbClr val="000000"/>
                </a:solidFill>
                <a:latin typeface="Open Sans Bold"/>
              </a:rPr>
              <a:t> web.</a:t>
            </a:r>
          </a:p>
          <a:p>
            <a:pPr>
              <a:lnSpc>
                <a:spcPts val="4480"/>
              </a:lnSpc>
              <a:spcBef>
                <a:spcPct val="0"/>
              </a:spcBef>
            </a:pPr>
            <a:endParaRPr lang="en-US" sz="3200" dirty="0">
              <a:solidFill>
                <a:srgbClr val="000000"/>
              </a:solidFill>
              <a:latin typeface="Open Sans Bold"/>
            </a:endParaRPr>
          </a:p>
        </p:txBody>
      </p:sp>
      <p:sp>
        <p:nvSpPr>
          <p:cNvPr id="11" name="TextBox 11"/>
          <p:cNvSpPr txBox="1"/>
          <p:nvPr/>
        </p:nvSpPr>
        <p:spPr>
          <a:xfrm>
            <a:off x="3374203" y="2330880"/>
            <a:ext cx="13313597" cy="2923877"/>
          </a:xfrm>
          <a:prstGeom prst="rect">
            <a:avLst/>
          </a:prstGeom>
        </p:spPr>
        <p:txBody>
          <a:bodyPr wrap="square" lIns="0" tIns="0" rIns="0" bIns="0" rtlCol="0" anchor="t">
            <a:spAutoFit/>
          </a:bodyPr>
          <a:lstStyle/>
          <a:p>
            <a:pPr>
              <a:lnSpc>
                <a:spcPts val="3779"/>
              </a:lnSpc>
              <a:spcBef>
                <a:spcPct val="0"/>
              </a:spcBef>
            </a:pPr>
            <a:r>
              <a:rPr lang="en-US" sz="2700" dirty="0" err="1">
                <a:solidFill>
                  <a:srgbClr val="000000"/>
                </a:solidFill>
                <a:latin typeface="Open Sans Bold"/>
              </a:rPr>
              <a:t>FitFuelHub</a:t>
            </a:r>
            <a:r>
              <a:rPr lang="en-US" sz="2700" dirty="0">
                <a:solidFill>
                  <a:srgbClr val="000000"/>
                </a:solidFill>
                <a:latin typeface="Open Sans Bold"/>
              </a:rPr>
              <a:t> </a:t>
            </a:r>
            <a:r>
              <a:rPr lang="en-US" sz="2700" dirty="0" err="1">
                <a:solidFill>
                  <a:srgbClr val="000000"/>
                </a:solidFill>
                <a:latin typeface="Open Sans Bold"/>
              </a:rPr>
              <a:t>est</a:t>
            </a:r>
            <a:r>
              <a:rPr lang="en-US" sz="2700" dirty="0">
                <a:solidFill>
                  <a:srgbClr val="000000"/>
                </a:solidFill>
                <a:latin typeface="Open Sans Bold"/>
              </a:rPr>
              <a:t> un </a:t>
            </a:r>
            <a:r>
              <a:rPr lang="en-US" sz="2700" dirty="0" err="1">
                <a:solidFill>
                  <a:srgbClr val="000000"/>
                </a:solidFill>
                <a:latin typeface="Open Sans Bold"/>
              </a:rPr>
              <a:t>projet</a:t>
            </a:r>
            <a:r>
              <a:rPr lang="en-US" sz="2700" dirty="0">
                <a:solidFill>
                  <a:srgbClr val="000000"/>
                </a:solidFill>
                <a:latin typeface="Open Sans Bold"/>
              </a:rPr>
              <a:t> web qui </a:t>
            </a:r>
            <a:r>
              <a:rPr lang="en-US" sz="2700" dirty="0" err="1">
                <a:solidFill>
                  <a:srgbClr val="000000"/>
                </a:solidFill>
                <a:latin typeface="Open Sans Bold"/>
              </a:rPr>
              <a:t>développe</a:t>
            </a:r>
            <a:r>
              <a:rPr lang="en-US" sz="2700" dirty="0">
                <a:solidFill>
                  <a:srgbClr val="000000"/>
                </a:solidFill>
                <a:latin typeface="Open Sans Bold"/>
              </a:rPr>
              <a:t> un site de </a:t>
            </a:r>
            <a:r>
              <a:rPr lang="en-US" sz="2700" dirty="0" err="1">
                <a:solidFill>
                  <a:srgbClr val="000000"/>
                </a:solidFill>
                <a:latin typeface="Open Sans Bold"/>
              </a:rPr>
              <a:t>suivi</a:t>
            </a:r>
            <a:r>
              <a:rPr lang="en-US" sz="2700" dirty="0">
                <a:solidFill>
                  <a:srgbClr val="000000"/>
                </a:solidFill>
                <a:latin typeface="Open Sans Bold"/>
              </a:rPr>
              <a:t> des </a:t>
            </a:r>
            <a:r>
              <a:rPr lang="en-US" sz="2700" dirty="0" err="1">
                <a:solidFill>
                  <a:srgbClr val="000000"/>
                </a:solidFill>
                <a:latin typeface="Open Sans Bold"/>
              </a:rPr>
              <a:t>repas</a:t>
            </a:r>
            <a:r>
              <a:rPr lang="en-US" sz="2700" dirty="0">
                <a:solidFill>
                  <a:srgbClr val="000000"/>
                </a:solidFill>
                <a:latin typeface="Open Sans Bold"/>
              </a:rPr>
              <a:t> et </a:t>
            </a:r>
            <a:r>
              <a:rPr lang="en-US" sz="2700" dirty="0" err="1">
                <a:solidFill>
                  <a:srgbClr val="000000"/>
                </a:solidFill>
                <a:latin typeface="Open Sans Bold"/>
              </a:rPr>
              <a:t>d'inspiration</a:t>
            </a:r>
            <a:r>
              <a:rPr lang="en-US" sz="2700" dirty="0">
                <a:solidFill>
                  <a:srgbClr val="000000"/>
                </a:solidFill>
                <a:latin typeface="Open Sans Bold"/>
              </a:rPr>
              <a:t> pour les </a:t>
            </a:r>
            <a:r>
              <a:rPr lang="en-US" sz="2700" dirty="0" err="1">
                <a:solidFill>
                  <a:srgbClr val="000000"/>
                </a:solidFill>
                <a:latin typeface="Open Sans Bold"/>
              </a:rPr>
              <a:t>utilisateurs</a:t>
            </a:r>
            <a:r>
              <a:rPr lang="en-US" sz="2700" dirty="0">
                <a:solidFill>
                  <a:srgbClr val="000000"/>
                </a:solidFill>
                <a:latin typeface="Open Sans Bold"/>
              </a:rPr>
              <a:t>. Il </a:t>
            </a:r>
            <a:r>
              <a:rPr lang="en-US" sz="2700" dirty="0" err="1">
                <a:solidFill>
                  <a:srgbClr val="000000"/>
                </a:solidFill>
                <a:latin typeface="Open Sans Bold"/>
              </a:rPr>
              <a:t>offre</a:t>
            </a:r>
            <a:r>
              <a:rPr lang="en-US" sz="2700" dirty="0">
                <a:solidFill>
                  <a:srgbClr val="000000"/>
                </a:solidFill>
                <a:latin typeface="Open Sans Bold"/>
              </a:rPr>
              <a:t> des </a:t>
            </a:r>
            <a:r>
              <a:rPr lang="en-US" sz="2700" dirty="0" err="1">
                <a:solidFill>
                  <a:srgbClr val="000000"/>
                </a:solidFill>
                <a:latin typeface="Open Sans Bold"/>
              </a:rPr>
              <a:t>fonctionnalités</a:t>
            </a:r>
            <a:r>
              <a:rPr lang="en-US" sz="2700" dirty="0">
                <a:solidFill>
                  <a:srgbClr val="000000"/>
                </a:solidFill>
                <a:latin typeface="Open Sans Bold"/>
              </a:rPr>
              <a:t> </a:t>
            </a:r>
            <a:r>
              <a:rPr lang="en-US" sz="2700" dirty="0" err="1">
                <a:solidFill>
                  <a:srgbClr val="000000"/>
                </a:solidFill>
                <a:latin typeface="Open Sans Bold"/>
              </a:rPr>
              <a:t>telles</a:t>
            </a:r>
            <a:r>
              <a:rPr lang="en-US" sz="2700" dirty="0">
                <a:solidFill>
                  <a:srgbClr val="000000"/>
                </a:solidFill>
                <a:latin typeface="Open Sans Bold"/>
              </a:rPr>
              <a:t> que </a:t>
            </a:r>
            <a:r>
              <a:rPr lang="en-US" sz="2700" dirty="0" err="1">
                <a:solidFill>
                  <a:srgbClr val="000000"/>
                </a:solidFill>
                <a:latin typeface="Open Sans Bold"/>
              </a:rPr>
              <a:t>l'enregistrement</a:t>
            </a:r>
            <a:r>
              <a:rPr lang="en-US" sz="2700" dirty="0">
                <a:solidFill>
                  <a:srgbClr val="000000"/>
                </a:solidFill>
                <a:latin typeface="Open Sans Bold"/>
              </a:rPr>
              <a:t> des </a:t>
            </a:r>
            <a:r>
              <a:rPr lang="en-US" sz="2700" dirty="0" err="1">
                <a:solidFill>
                  <a:srgbClr val="000000"/>
                </a:solidFill>
                <a:latin typeface="Open Sans Bold"/>
              </a:rPr>
              <a:t>repas</a:t>
            </a:r>
            <a:r>
              <a:rPr lang="en-US" sz="2700" dirty="0">
                <a:solidFill>
                  <a:srgbClr val="000000"/>
                </a:solidFill>
                <a:latin typeface="Open Sans Bold"/>
              </a:rPr>
              <a:t>, le </a:t>
            </a:r>
            <a:r>
              <a:rPr lang="en-US" sz="2700" dirty="0" err="1">
                <a:solidFill>
                  <a:srgbClr val="000000"/>
                </a:solidFill>
                <a:latin typeface="Open Sans Bold"/>
              </a:rPr>
              <a:t>suivi</a:t>
            </a:r>
            <a:r>
              <a:rPr lang="en-US" sz="2700" dirty="0">
                <a:solidFill>
                  <a:srgbClr val="000000"/>
                </a:solidFill>
                <a:latin typeface="Open Sans Bold"/>
              </a:rPr>
              <a:t> </a:t>
            </a:r>
            <a:r>
              <a:rPr lang="en-US" sz="2700" dirty="0" err="1">
                <a:solidFill>
                  <a:srgbClr val="000000"/>
                </a:solidFill>
                <a:latin typeface="Open Sans Bold"/>
              </a:rPr>
              <a:t>nutritionnel</a:t>
            </a:r>
            <a:r>
              <a:rPr lang="en-US" sz="2700" dirty="0">
                <a:solidFill>
                  <a:srgbClr val="000000"/>
                </a:solidFill>
                <a:latin typeface="Open Sans Bold"/>
              </a:rPr>
              <a:t>, </a:t>
            </a:r>
            <a:r>
              <a:rPr lang="en-US" sz="2700" dirty="0" err="1">
                <a:solidFill>
                  <a:srgbClr val="000000"/>
                </a:solidFill>
                <a:latin typeface="Open Sans Bold"/>
              </a:rPr>
              <a:t>l'accès</a:t>
            </a:r>
            <a:r>
              <a:rPr lang="en-US" sz="2700" dirty="0">
                <a:solidFill>
                  <a:srgbClr val="000000"/>
                </a:solidFill>
                <a:latin typeface="Open Sans Bold"/>
              </a:rPr>
              <a:t> à des </a:t>
            </a:r>
            <a:r>
              <a:rPr lang="en-US" sz="2700" dirty="0" err="1">
                <a:solidFill>
                  <a:srgbClr val="000000"/>
                </a:solidFill>
                <a:latin typeface="Open Sans Bold"/>
              </a:rPr>
              <a:t>recettes</a:t>
            </a:r>
            <a:r>
              <a:rPr lang="en-US" sz="2700" dirty="0">
                <a:solidFill>
                  <a:srgbClr val="000000"/>
                </a:solidFill>
                <a:latin typeface="Open Sans Bold"/>
              </a:rPr>
              <a:t> </a:t>
            </a:r>
            <a:r>
              <a:rPr lang="en-US" sz="2700" dirty="0" err="1">
                <a:solidFill>
                  <a:srgbClr val="000000"/>
                </a:solidFill>
                <a:latin typeface="Open Sans Bold"/>
              </a:rPr>
              <a:t>saines</a:t>
            </a:r>
            <a:r>
              <a:rPr lang="en-US" sz="2700" dirty="0">
                <a:solidFill>
                  <a:srgbClr val="000000"/>
                </a:solidFill>
                <a:latin typeface="Open Sans Bold"/>
              </a:rPr>
              <a:t> et du </a:t>
            </a:r>
            <a:r>
              <a:rPr lang="en-US" sz="2700" dirty="0" err="1">
                <a:solidFill>
                  <a:srgbClr val="000000"/>
                </a:solidFill>
                <a:latin typeface="Open Sans Bold"/>
              </a:rPr>
              <a:t>contenu</a:t>
            </a:r>
            <a:r>
              <a:rPr lang="en-US" sz="2700" dirty="0">
                <a:solidFill>
                  <a:srgbClr val="000000"/>
                </a:solidFill>
                <a:latin typeface="Open Sans Bold"/>
              </a:rPr>
              <a:t> de motivation. </a:t>
            </a:r>
            <a:r>
              <a:rPr lang="en-US" sz="2700" dirty="0" err="1">
                <a:solidFill>
                  <a:srgbClr val="000000"/>
                </a:solidFill>
                <a:latin typeface="Open Sans Bold"/>
              </a:rPr>
              <a:t>L'objectif</a:t>
            </a:r>
            <a:r>
              <a:rPr lang="en-US" sz="2700" dirty="0">
                <a:solidFill>
                  <a:srgbClr val="000000"/>
                </a:solidFill>
                <a:latin typeface="Open Sans Bold"/>
              </a:rPr>
              <a:t> </a:t>
            </a:r>
            <a:r>
              <a:rPr lang="en-US" sz="2700" dirty="0" err="1">
                <a:solidFill>
                  <a:srgbClr val="000000"/>
                </a:solidFill>
                <a:latin typeface="Open Sans Bold"/>
              </a:rPr>
              <a:t>est</a:t>
            </a:r>
            <a:r>
              <a:rPr lang="en-US" sz="2700" dirty="0">
                <a:solidFill>
                  <a:srgbClr val="000000"/>
                </a:solidFill>
                <a:latin typeface="Open Sans Bold"/>
              </a:rPr>
              <a:t> </a:t>
            </a:r>
            <a:r>
              <a:rPr lang="en-US" sz="2700" dirty="0" err="1">
                <a:solidFill>
                  <a:srgbClr val="000000"/>
                </a:solidFill>
                <a:latin typeface="Open Sans Bold"/>
              </a:rPr>
              <a:t>d'aider</a:t>
            </a:r>
            <a:r>
              <a:rPr lang="en-US" sz="2700" dirty="0">
                <a:solidFill>
                  <a:srgbClr val="000000"/>
                </a:solidFill>
                <a:latin typeface="Open Sans Bold"/>
              </a:rPr>
              <a:t> les </a:t>
            </a:r>
            <a:r>
              <a:rPr lang="en-US" sz="2700" dirty="0" err="1">
                <a:solidFill>
                  <a:srgbClr val="000000"/>
                </a:solidFill>
                <a:latin typeface="Open Sans Bold"/>
              </a:rPr>
              <a:t>individus</a:t>
            </a:r>
            <a:r>
              <a:rPr lang="en-US" sz="2700" dirty="0">
                <a:solidFill>
                  <a:srgbClr val="000000"/>
                </a:solidFill>
                <a:latin typeface="Open Sans Bold"/>
              </a:rPr>
              <a:t> à </a:t>
            </a:r>
            <a:r>
              <a:rPr lang="en-US" sz="2700" dirty="0" err="1">
                <a:solidFill>
                  <a:srgbClr val="000000"/>
                </a:solidFill>
                <a:latin typeface="Open Sans Bold"/>
              </a:rPr>
              <a:t>atteindre</a:t>
            </a:r>
            <a:r>
              <a:rPr lang="en-US" sz="2700" dirty="0">
                <a:solidFill>
                  <a:srgbClr val="000000"/>
                </a:solidFill>
                <a:latin typeface="Open Sans Bold"/>
              </a:rPr>
              <a:t> </a:t>
            </a:r>
            <a:r>
              <a:rPr lang="en-US" sz="2700" dirty="0" err="1">
                <a:solidFill>
                  <a:srgbClr val="000000"/>
                </a:solidFill>
                <a:latin typeface="Open Sans Bold"/>
              </a:rPr>
              <a:t>leurs</a:t>
            </a:r>
            <a:r>
              <a:rPr lang="en-US" sz="2700" dirty="0">
                <a:solidFill>
                  <a:srgbClr val="000000"/>
                </a:solidFill>
                <a:latin typeface="Open Sans Bold"/>
              </a:rPr>
              <a:t> </a:t>
            </a:r>
            <a:r>
              <a:rPr lang="en-US" sz="2700" dirty="0" err="1">
                <a:solidFill>
                  <a:srgbClr val="000000"/>
                </a:solidFill>
                <a:latin typeface="Open Sans Bold"/>
              </a:rPr>
              <a:t>objectifs</a:t>
            </a:r>
            <a:r>
              <a:rPr lang="en-US" sz="2700" dirty="0">
                <a:solidFill>
                  <a:srgbClr val="000000"/>
                </a:solidFill>
                <a:latin typeface="Open Sans Bold"/>
              </a:rPr>
              <a:t> de remise </a:t>
            </a:r>
            <a:r>
              <a:rPr lang="en-US" sz="2700" dirty="0" err="1">
                <a:solidFill>
                  <a:srgbClr val="000000"/>
                </a:solidFill>
                <a:latin typeface="Open Sans Bold"/>
              </a:rPr>
              <a:t>en</a:t>
            </a:r>
            <a:r>
              <a:rPr lang="en-US" sz="2700" dirty="0">
                <a:solidFill>
                  <a:srgbClr val="000000"/>
                </a:solidFill>
                <a:latin typeface="Open Sans Bold"/>
              </a:rPr>
              <a:t> </a:t>
            </a:r>
            <a:r>
              <a:rPr lang="en-US" sz="2700" dirty="0" err="1">
                <a:solidFill>
                  <a:srgbClr val="000000"/>
                </a:solidFill>
                <a:latin typeface="Open Sans Bold"/>
              </a:rPr>
              <a:t>forme</a:t>
            </a:r>
            <a:r>
              <a:rPr lang="en-US" sz="2700" dirty="0">
                <a:solidFill>
                  <a:srgbClr val="000000"/>
                </a:solidFill>
                <a:latin typeface="Open Sans Bold"/>
              </a:rPr>
              <a:t> grâce à des habitudes </a:t>
            </a:r>
            <a:r>
              <a:rPr lang="en-US" sz="2700" dirty="0" err="1">
                <a:solidFill>
                  <a:srgbClr val="000000"/>
                </a:solidFill>
                <a:latin typeface="Open Sans Bold"/>
              </a:rPr>
              <a:t>alimentaires</a:t>
            </a:r>
            <a:r>
              <a:rPr lang="en-US" sz="2700" dirty="0">
                <a:solidFill>
                  <a:srgbClr val="000000"/>
                </a:solidFill>
                <a:latin typeface="Open Sans Bold"/>
              </a:rPr>
              <a:t> </a:t>
            </a:r>
            <a:r>
              <a:rPr lang="en-US" sz="2700" dirty="0" err="1">
                <a:solidFill>
                  <a:srgbClr val="000000"/>
                </a:solidFill>
                <a:latin typeface="Open Sans Bold"/>
              </a:rPr>
              <a:t>saines</a:t>
            </a:r>
            <a:r>
              <a:rPr lang="en-US" sz="2700" dirty="0">
                <a:solidFill>
                  <a:srgbClr val="000000"/>
                </a:solidFill>
                <a:latin typeface="Open Sans Bold"/>
              </a:rPr>
              <a:t> et des </a:t>
            </a:r>
            <a:r>
              <a:rPr lang="en-US" sz="2700" dirty="0" err="1">
                <a:solidFill>
                  <a:srgbClr val="000000"/>
                </a:solidFill>
                <a:latin typeface="Open Sans Bold"/>
              </a:rPr>
              <a:t>ressources</a:t>
            </a:r>
            <a:r>
              <a:rPr lang="en-US" sz="2700" dirty="0">
                <a:solidFill>
                  <a:srgbClr val="000000"/>
                </a:solidFill>
                <a:latin typeface="Open Sans Bold"/>
              </a:rPr>
              <a:t> </a:t>
            </a:r>
            <a:r>
              <a:rPr lang="en-US" sz="2700" dirty="0" err="1">
                <a:solidFill>
                  <a:srgbClr val="000000"/>
                </a:solidFill>
                <a:latin typeface="Open Sans Bold"/>
              </a:rPr>
              <a:t>précieuses</a:t>
            </a:r>
            <a:r>
              <a:rPr lang="en-US" sz="2700" dirty="0">
                <a:solidFill>
                  <a:srgbClr val="000000"/>
                </a:solidFill>
                <a:latin typeface="Open Sans Bold"/>
              </a:rPr>
              <a:t>.</a:t>
            </a:r>
          </a:p>
        </p:txBody>
      </p:sp>
      <p:sp>
        <p:nvSpPr>
          <p:cNvPr id="12" name="TextBox 12"/>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Présentation Du Sujet</a:t>
            </a:r>
          </a:p>
        </p:txBody>
      </p:sp>
      <p:sp>
        <p:nvSpPr>
          <p:cNvPr id="13" name="Slide Number Placeholder 12"/>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grpSp>
        <p:nvGrpSpPr>
          <p:cNvPr id="3" name="Group 3"/>
          <p:cNvGrpSpPr/>
          <p:nvPr/>
        </p:nvGrpSpPr>
        <p:grpSpPr>
          <a:xfrm>
            <a:off x="2846062" y="-66926"/>
            <a:ext cx="17040824" cy="10420853"/>
            <a:chOff x="0" y="0"/>
            <a:chExt cx="4488118" cy="2744587"/>
          </a:xfrm>
        </p:grpSpPr>
        <p:sp>
          <p:nvSpPr>
            <p:cNvPr id="4" name="Freeform 4"/>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7" name="Group 7"/>
          <p:cNvGrpSpPr/>
          <p:nvPr/>
        </p:nvGrpSpPr>
        <p:grpSpPr>
          <a:xfrm>
            <a:off x="3679112" y="5070413"/>
            <a:ext cx="13677153" cy="3743886"/>
            <a:chOff x="0" y="0"/>
            <a:chExt cx="3602213" cy="986044"/>
          </a:xfrm>
        </p:grpSpPr>
        <p:sp>
          <p:nvSpPr>
            <p:cNvPr id="8" name="Freeform 8"/>
            <p:cNvSpPr/>
            <p:nvPr/>
          </p:nvSpPr>
          <p:spPr>
            <a:xfrm>
              <a:off x="0" y="0"/>
              <a:ext cx="3602213" cy="986044"/>
            </a:xfrm>
            <a:custGeom>
              <a:avLst/>
              <a:gdLst/>
              <a:ahLst/>
              <a:cxnLst/>
              <a:rect l="l" t="t" r="r" b="b"/>
              <a:pathLst>
                <a:path w="3602213" h="986044">
                  <a:moveTo>
                    <a:pt x="0" y="0"/>
                  </a:moveTo>
                  <a:lnTo>
                    <a:pt x="3602213" y="0"/>
                  </a:lnTo>
                  <a:lnTo>
                    <a:pt x="3602213" y="986044"/>
                  </a:lnTo>
                  <a:lnTo>
                    <a:pt x="0" y="986044"/>
                  </a:lnTo>
                  <a:close/>
                </a:path>
              </a:pathLst>
            </a:custGeom>
            <a:solidFill>
              <a:srgbClr val="0C090C">
                <a:alpha val="47843"/>
              </a:srgbClr>
            </a:solidFill>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3728775" y="5143500"/>
            <a:ext cx="13530525" cy="3591564"/>
          </a:xfrm>
          <a:custGeom>
            <a:avLst/>
            <a:gdLst/>
            <a:ahLst/>
            <a:cxnLst/>
            <a:rect l="l" t="t" r="r" b="b"/>
            <a:pathLst>
              <a:path w="13530525" h="3591564">
                <a:moveTo>
                  <a:pt x="0" y="0"/>
                </a:moveTo>
                <a:lnTo>
                  <a:pt x="13530525" y="0"/>
                </a:lnTo>
                <a:lnTo>
                  <a:pt x="13530525" y="3591564"/>
                </a:lnTo>
                <a:lnTo>
                  <a:pt x="0" y="3591564"/>
                </a:lnTo>
                <a:lnTo>
                  <a:pt x="0" y="0"/>
                </a:lnTo>
                <a:close/>
              </a:path>
            </a:pathLst>
          </a:custGeom>
          <a:blipFill>
            <a:blip r:embed="rId4"/>
            <a:stretch>
              <a:fillRect r="-29690"/>
            </a:stretch>
          </a:blipFill>
        </p:spPr>
      </p:sp>
      <p:sp>
        <p:nvSpPr>
          <p:cNvPr id="11" name="TextBox 11"/>
          <p:cNvSpPr txBox="1"/>
          <p:nvPr/>
        </p:nvSpPr>
        <p:spPr>
          <a:xfrm>
            <a:off x="3728775" y="8709523"/>
            <a:ext cx="13530525" cy="618358"/>
          </a:xfrm>
          <a:prstGeom prst="rect">
            <a:avLst/>
          </a:prstGeom>
        </p:spPr>
        <p:txBody>
          <a:bodyPr lIns="0" tIns="0" rIns="0" bIns="0" rtlCol="0" anchor="t">
            <a:spAutoFit/>
          </a:bodyPr>
          <a:lstStyle/>
          <a:p>
            <a:pPr algn="ctr">
              <a:lnSpc>
                <a:spcPts val="4759"/>
              </a:lnSpc>
            </a:pPr>
            <a:r>
              <a:rPr lang="en-US" sz="3399">
                <a:solidFill>
                  <a:srgbClr val="000000"/>
                </a:solidFill>
                <a:latin typeface="Poppins"/>
              </a:rPr>
              <a:t>Illustration : Diagramme De Gantt De Projet FitHub</a:t>
            </a:r>
          </a:p>
        </p:txBody>
      </p:sp>
      <p:sp>
        <p:nvSpPr>
          <p:cNvPr id="12" name="TextBox 12"/>
          <p:cNvSpPr txBox="1"/>
          <p:nvPr/>
        </p:nvSpPr>
        <p:spPr>
          <a:xfrm>
            <a:off x="3679112" y="2330650"/>
            <a:ext cx="13580188" cy="2405973"/>
          </a:xfrm>
          <a:prstGeom prst="rect">
            <a:avLst/>
          </a:prstGeom>
        </p:spPr>
        <p:txBody>
          <a:bodyPr lIns="0" tIns="0" rIns="0" bIns="0" rtlCol="0" anchor="t">
            <a:spAutoFit/>
          </a:bodyPr>
          <a:lstStyle/>
          <a:p>
            <a:pPr>
              <a:lnSpc>
                <a:spcPts val="3859"/>
              </a:lnSpc>
            </a:pPr>
            <a:r>
              <a:rPr lang="en-US" sz="2757">
                <a:solidFill>
                  <a:srgbClr val="000000"/>
                </a:solidFill>
                <a:latin typeface="Open Sans Bold"/>
              </a:rPr>
              <a:t>Mon projet se compose de 6 étapes comme indiqué dans l'image ci-dessus. </a:t>
            </a:r>
          </a:p>
          <a:p>
            <a:pPr>
              <a:lnSpc>
                <a:spcPts val="3859"/>
              </a:lnSpc>
            </a:pPr>
            <a:r>
              <a:rPr lang="en-US" sz="2757">
                <a:solidFill>
                  <a:srgbClr val="000000"/>
                </a:solidFill>
                <a:latin typeface="Open Sans Bold"/>
              </a:rPr>
              <a:t>Ce graphique indique quand chaque tâche doit être terminée. Cela garantit que chaque sous-tâche est terminée à temps et que l'ensemble du projet est terminé à temps. </a:t>
            </a:r>
          </a:p>
          <a:p>
            <a:pPr algn="ctr">
              <a:lnSpc>
                <a:spcPts val="3859"/>
              </a:lnSpc>
            </a:pPr>
            <a:endParaRPr lang="en-US" sz="2757">
              <a:solidFill>
                <a:srgbClr val="000000"/>
              </a:solidFill>
              <a:latin typeface="Open Sans Bold"/>
            </a:endParaRPr>
          </a:p>
        </p:txBody>
      </p:sp>
      <p:sp>
        <p:nvSpPr>
          <p:cNvPr id="13" name="TextBox 13"/>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Diagramme De Gantt</a:t>
            </a:r>
          </a:p>
        </p:txBody>
      </p:sp>
      <p:sp>
        <p:nvSpPr>
          <p:cNvPr id="14" name="Slide Number Placeholder 13"/>
          <p:cNvSpPr>
            <a:spLocks noGrp="1"/>
          </p:cNvSpPr>
          <p:nvPr>
            <p:ph type="sldNum" sz="quarter" idx="12"/>
          </p:nvPr>
        </p:nvSpPr>
        <p:spPr/>
        <p:txBody>
          <a:bodyPr/>
          <a:lstStyle/>
          <a:p>
            <a:fld id="{B6F15528-21DE-4FAA-801E-634DDDAF4B2B}" type="slidenum">
              <a:rPr lang="en-US" smtClean="0"/>
              <a:pPr/>
              <a:t>6</a:t>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grpSp>
        <p:nvGrpSpPr>
          <p:cNvPr id="3" name="Group 3"/>
          <p:cNvGrpSpPr/>
          <p:nvPr/>
        </p:nvGrpSpPr>
        <p:grpSpPr>
          <a:xfrm>
            <a:off x="2840661" y="-267916"/>
            <a:ext cx="17040824" cy="10676658"/>
            <a:chOff x="0" y="0"/>
            <a:chExt cx="4488118" cy="2811959"/>
          </a:xfrm>
        </p:grpSpPr>
        <p:sp>
          <p:nvSpPr>
            <p:cNvPr id="4" name="Freeform 4"/>
            <p:cNvSpPr/>
            <p:nvPr/>
          </p:nvSpPr>
          <p:spPr>
            <a:xfrm>
              <a:off x="0" y="0"/>
              <a:ext cx="4488118" cy="2811959"/>
            </a:xfrm>
            <a:custGeom>
              <a:avLst/>
              <a:gdLst/>
              <a:ahLst/>
              <a:cxnLst/>
              <a:rect l="l" t="t" r="r" b="b"/>
              <a:pathLst>
                <a:path w="4488118" h="2811959">
                  <a:moveTo>
                    <a:pt x="0" y="0"/>
                  </a:moveTo>
                  <a:lnTo>
                    <a:pt x="4488118" y="0"/>
                  </a:lnTo>
                  <a:lnTo>
                    <a:pt x="4488118" y="2811959"/>
                  </a:lnTo>
                  <a:lnTo>
                    <a:pt x="0" y="2811959"/>
                  </a:lnTo>
                  <a:close/>
                </a:path>
              </a:pathLst>
            </a:custGeom>
            <a:solidFill>
              <a:srgbClr val="FBF8F8"/>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sp>
        <p:nvSpPr>
          <p:cNvPr id="6" name="Freeform 6"/>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sp>
        <p:nvSpPr>
          <p:cNvPr id="7" name="TextBox 7"/>
          <p:cNvSpPr txBox="1"/>
          <p:nvPr/>
        </p:nvSpPr>
        <p:spPr>
          <a:xfrm>
            <a:off x="3575947" y="2224868"/>
            <a:ext cx="7639706" cy="4465320"/>
          </a:xfrm>
          <a:prstGeom prst="rect">
            <a:avLst/>
          </a:prstGeom>
        </p:spPr>
        <p:txBody>
          <a:bodyPr lIns="0" tIns="0" rIns="0" bIns="0" rtlCol="0" anchor="t">
            <a:spAutoFit/>
          </a:bodyPr>
          <a:lstStyle/>
          <a:p>
            <a:pPr>
              <a:lnSpc>
                <a:spcPts val="3779"/>
              </a:lnSpc>
              <a:spcBef>
                <a:spcPct val="0"/>
              </a:spcBef>
            </a:pPr>
            <a:r>
              <a:rPr lang="en-US" sz="2700" u="sng" dirty="0">
                <a:solidFill>
                  <a:srgbClr val="000000"/>
                </a:solidFill>
                <a:latin typeface="Open Sans Bold"/>
              </a:rPr>
              <a:t>Les </a:t>
            </a:r>
            <a:r>
              <a:rPr lang="en-US" sz="2700" u="sng" dirty="0" err="1">
                <a:solidFill>
                  <a:srgbClr val="000000"/>
                </a:solidFill>
                <a:latin typeface="Open Sans Bold"/>
              </a:rPr>
              <a:t>méthodologies</a:t>
            </a:r>
            <a:r>
              <a:rPr lang="en-US" sz="2700" u="sng" dirty="0">
                <a:solidFill>
                  <a:srgbClr val="000000"/>
                </a:solidFill>
                <a:latin typeface="Open Sans Bold"/>
              </a:rPr>
              <a:t> </a:t>
            </a:r>
            <a:r>
              <a:rPr lang="en-US" sz="2700" u="sng" dirty="0" err="1">
                <a:solidFill>
                  <a:srgbClr val="000000"/>
                </a:solidFill>
                <a:latin typeface="Open Sans Bold"/>
              </a:rPr>
              <a:t>agiles</a:t>
            </a:r>
            <a:r>
              <a:rPr lang="en-US" sz="2700" dirty="0">
                <a:solidFill>
                  <a:srgbClr val="000000"/>
                </a:solidFill>
                <a:latin typeface="Open Sans Bold"/>
              </a:rPr>
              <a:t>, </a:t>
            </a:r>
            <a:r>
              <a:rPr lang="en-US" sz="2700" dirty="0" err="1">
                <a:solidFill>
                  <a:srgbClr val="000000"/>
                </a:solidFill>
                <a:latin typeface="Open Sans Bold"/>
              </a:rPr>
              <a:t>telles</a:t>
            </a:r>
            <a:r>
              <a:rPr lang="en-US" sz="2700" dirty="0">
                <a:solidFill>
                  <a:srgbClr val="000000"/>
                </a:solidFill>
                <a:latin typeface="Open Sans Bold"/>
              </a:rPr>
              <a:t> que la </a:t>
            </a:r>
            <a:r>
              <a:rPr lang="en-US" sz="2700" dirty="0" err="1">
                <a:solidFill>
                  <a:srgbClr val="000000"/>
                </a:solidFill>
                <a:latin typeface="Open Sans Bold"/>
              </a:rPr>
              <a:t>méthode</a:t>
            </a:r>
            <a:r>
              <a:rPr lang="en-US" sz="2700" dirty="0">
                <a:solidFill>
                  <a:srgbClr val="000000"/>
                </a:solidFill>
                <a:latin typeface="Open Sans Bold"/>
              </a:rPr>
              <a:t> Kanban, </a:t>
            </a:r>
            <a:r>
              <a:rPr lang="en-US" sz="2700" dirty="0" err="1">
                <a:solidFill>
                  <a:srgbClr val="000000"/>
                </a:solidFill>
                <a:latin typeface="Open Sans Bold"/>
              </a:rPr>
              <a:t>sont</a:t>
            </a:r>
            <a:r>
              <a:rPr lang="en-US" sz="2700" dirty="0">
                <a:solidFill>
                  <a:srgbClr val="000000"/>
                </a:solidFill>
                <a:latin typeface="Open Sans Bold"/>
              </a:rPr>
              <a:t> </a:t>
            </a:r>
            <a:r>
              <a:rPr lang="en-US" sz="2700" dirty="0" err="1">
                <a:solidFill>
                  <a:srgbClr val="000000"/>
                </a:solidFill>
                <a:latin typeface="Open Sans Bold"/>
              </a:rPr>
              <a:t>conçues</a:t>
            </a:r>
            <a:r>
              <a:rPr lang="en-US" sz="2700" dirty="0">
                <a:solidFill>
                  <a:srgbClr val="000000"/>
                </a:solidFill>
                <a:latin typeface="Open Sans Bold"/>
              </a:rPr>
              <a:t> pour </a:t>
            </a:r>
            <a:r>
              <a:rPr lang="en-US" sz="2700" dirty="0" err="1">
                <a:solidFill>
                  <a:srgbClr val="000000"/>
                </a:solidFill>
                <a:latin typeface="Open Sans Bold"/>
              </a:rPr>
              <a:t>répondre</a:t>
            </a:r>
            <a:r>
              <a:rPr lang="en-US" sz="2700" dirty="0">
                <a:solidFill>
                  <a:srgbClr val="000000"/>
                </a:solidFill>
                <a:latin typeface="Open Sans Bold"/>
              </a:rPr>
              <a:t> aux </a:t>
            </a:r>
            <a:r>
              <a:rPr lang="en-US" sz="2700" dirty="0" err="1">
                <a:solidFill>
                  <a:srgbClr val="000000"/>
                </a:solidFill>
                <a:latin typeface="Open Sans Bold"/>
              </a:rPr>
              <a:t>besoins</a:t>
            </a:r>
            <a:r>
              <a:rPr lang="en-US" sz="2700" dirty="0">
                <a:solidFill>
                  <a:srgbClr val="000000"/>
                </a:solidFill>
                <a:latin typeface="Open Sans Bold"/>
              </a:rPr>
              <a:t> </a:t>
            </a:r>
            <a:r>
              <a:rPr lang="en-US" sz="2700" dirty="0" err="1">
                <a:solidFill>
                  <a:srgbClr val="000000"/>
                </a:solidFill>
                <a:latin typeface="Open Sans Bold"/>
              </a:rPr>
              <a:t>changeants</a:t>
            </a:r>
            <a:r>
              <a:rPr lang="en-US" sz="2700" dirty="0">
                <a:solidFill>
                  <a:srgbClr val="000000"/>
                </a:solidFill>
                <a:latin typeface="Open Sans Bold"/>
              </a:rPr>
              <a:t> des </a:t>
            </a:r>
            <a:r>
              <a:rPr lang="en-US" sz="2700" dirty="0" err="1">
                <a:solidFill>
                  <a:srgbClr val="000000"/>
                </a:solidFill>
                <a:latin typeface="Open Sans Bold"/>
              </a:rPr>
              <a:t>projets</a:t>
            </a:r>
            <a:r>
              <a:rPr lang="en-US" sz="2700" dirty="0">
                <a:solidFill>
                  <a:srgbClr val="000000"/>
                </a:solidFill>
                <a:latin typeface="Open Sans Bold"/>
              </a:rPr>
              <a:t> </a:t>
            </a:r>
            <a:r>
              <a:rPr lang="en-US" sz="2700" dirty="0" err="1">
                <a:solidFill>
                  <a:srgbClr val="000000"/>
                </a:solidFill>
                <a:latin typeface="Open Sans Bold"/>
              </a:rPr>
              <a:t>informatiques</a:t>
            </a:r>
            <a:r>
              <a:rPr lang="en-US" sz="2700" dirty="0">
                <a:solidFill>
                  <a:srgbClr val="000000"/>
                </a:solidFill>
                <a:latin typeface="Open Sans Bold"/>
              </a:rPr>
              <a:t>. </a:t>
            </a:r>
          </a:p>
          <a:p>
            <a:pPr>
              <a:lnSpc>
                <a:spcPts val="1538"/>
              </a:lnSpc>
            </a:pPr>
            <a:endParaRPr lang="en-US" sz="2700" dirty="0">
              <a:solidFill>
                <a:srgbClr val="000000"/>
              </a:solidFill>
              <a:latin typeface="Open Sans Bold"/>
            </a:endParaRPr>
          </a:p>
          <a:p>
            <a:pPr>
              <a:lnSpc>
                <a:spcPts val="3779"/>
              </a:lnSpc>
              <a:spcBef>
                <a:spcPct val="0"/>
              </a:spcBef>
            </a:pPr>
            <a:r>
              <a:rPr lang="en-US" sz="2700" u="sng" dirty="0">
                <a:solidFill>
                  <a:srgbClr val="000000"/>
                </a:solidFill>
                <a:latin typeface="Open Sans Bold"/>
              </a:rPr>
              <a:t>La </a:t>
            </a:r>
            <a:r>
              <a:rPr lang="en-US" sz="2700" u="sng" dirty="0" err="1">
                <a:solidFill>
                  <a:srgbClr val="000000"/>
                </a:solidFill>
                <a:latin typeface="Open Sans Bold"/>
              </a:rPr>
              <a:t>méthode</a:t>
            </a:r>
            <a:r>
              <a:rPr lang="en-US" sz="2700" u="sng" dirty="0">
                <a:solidFill>
                  <a:srgbClr val="000000"/>
                </a:solidFill>
                <a:latin typeface="Open Sans Bold"/>
              </a:rPr>
              <a:t> Kanban</a:t>
            </a:r>
            <a:r>
              <a:rPr lang="en-US" sz="2700" dirty="0">
                <a:solidFill>
                  <a:srgbClr val="000000"/>
                </a:solidFill>
                <a:latin typeface="Open Sans Bold"/>
              </a:rPr>
              <a:t> </a:t>
            </a:r>
            <a:r>
              <a:rPr lang="en-US" sz="2700" dirty="0" err="1">
                <a:solidFill>
                  <a:srgbClr val="000000"/>
                </a:solidFill>
                <a:latin typeface="Open Sans Bold"/>
              </a:rPr>
              <a:t>utilise</a:t>
            </a:r>
            <a:r>
              <a:rPr lang="en-US" sz="2700" dirty="0">
                <a:solidFill>
                  <a:srgbClr val="000000"/>
                </a:solidFill>
                <a:latin typeface="Open Sans Bold"/>
              </a:rPr>
              <a:t> un tableau </a:t>
            </a:r>
            <a:r>
              <a:rPr lang="en-US" sz="2700" dirty="0" err="1">
                <a:solidFill>
                  <a:srgbClr val="000000"/>
                </a:solidFill>
                <a:latin typeface="Open Sans Bold"/>
              </a:rPr>
              <a:t>visuel</a:t>
            </a:r>
            <a:r>
              <a:rPr lang="en-US" sz="2700" dirty="0">
                <a:solidFill>
                  <a:srgbClr val="000000"/>
                </a:solidFill>
                <a:latin typeface="Open Sans Bold"/>
              </a:rPr>
              <a:t> </a:t>
            </a:r>
            <a:r>
              <a:rPr lang="en-US" sz="2700" dirty="0" err="1">
                <a:solidFill>
                  <a:srgbClr val="000000"/>
                </a:solidFill>
                <a:latin typeface="Open Sans Bold"/>
              </a:rPr>
              <a:t>divisé</a:t>
            </a:r>
            <a:r>
              <a:rPr lang="en-US" sz="2700" dirty="0">
                <a:solidFill>
                  <a:srgbClr val="000000"/>
                </a:solidFill>
                <a:latin typeface="Open Sans Bold"/>
              </a:rPr>
              <a:t> </a:t>
            </a:r>
            <a:r>
              <a:rPr lang="en-US" sz="2700" dirty="0" err="1">
                <a:solidFill>
                  <a:srgbClr val="000000"/>
                </a:solidFill>
                <a:latin typeface="Open Sans Bold"/>
              </a:rPr>
              <a:t>en</a:t>
            </a:r>
            <a:r>
              <a:rPr lang="en-US" sz="2700" dirty="0">
                <a:solidFill>
                  <a:srgbClr val="000000"/>
                </a:solidFill>
                <a:latin typeface="Open Sans Bold"/>
              </a:rPr>
              <a:t> </a:t>
            </a:r>
            <a:r>
              <a:rPr lang="en-US" sz="2700" dirty="0" err="1">
                <a:solidFill>
                  <a:srgbClr val="000000"/>
                </a:solidFill>
                <a:latin typeface="Open Sans Bold"/>
              </a:rPr>
              <a:t>colonnes</a:t>
            </a:r>
            <a:r>
              <a:rPr lang="en-US" sz="2700" dirty="0">
                <a:solidFill>
                  <a:srgbClr val="000000"/>
                </a:solidFill>
                <a:latin typeface="Open Sans Bold"/>
              </a:rPr>
              <a:t>, </a:t>
            </a:r>
            <a:r>
              <a:rPr lang="en-US" sz="2700" dirty="0" err="1">
                <a:solidFill>
                  <a:srgbClr val="000000"/>
                </a:solidFill>
                <a:latin typeface="Open Sans Bold"/>
              </a:rPr>
              <a:t>dont</a:t>
            </a:r>
            <a:r>
              <a:rPr lang="en-US" sz="2700" dirty="0">
                <a:solidFill>
                  <a:srgbClr val="000000"/>
                </a:solidFill>
                <a:latin typeface="Open Sans Bold"/>
              </a:rPr>
              <a:t> "À Faire," "</a:t>
            </a:r>
            <a:r>
              <a:rPr lang="en-US" sz="2700" dirty="0" err="1">
                <a:solidFill>
                  <a:srgbClr val="000000"/>
                </a:solidFill>
                <a:latin typeface="Open Sans Bold"/>
              </a:rPr>
              <a:t>En</a:t>
            </a:r>
            <a:r>
              <a:rPr lang="en-US" sz="2700" dirty="0">
                <a:solidFill>
                  <a:srgbClr val="000000"/>
                </a:solidFill>
                <a:latin typeface="Open Sans Bold"/>
              </a:rPr>
              <a:t> </a:t>
            </a:r>
            <a:r>
              <a:rPr lang="en-US" sz="2700" dirty="0" err="1">
                <a:solidFill>
                  <a:srgbClr val="000000"/>
                </a:solidFill>
                <a:latin typeface="Open Sans Bold"/>
              </a:rPr>
              <a:t>Cours</a:t>
            </a:r>
            <a:r>
              <a:rPr lang="en-US" sz="2700" dirty="0">
                <a:solidFill>
                  <a:srgbClr val="000000"/>
                </a:solidFill>
                <a:latin typeface="Open Sans Bold"/>
              </a:rPr>
              <a:t>," "</a:t>
            </a:r>
            <a:r>
              <a:rPr lang="en-US" sz="2700" dirty="0" err="1">
                <a:solidFill>
                  <a:srgbClr val="000000"/>
                </a:solidFill>
                <a:latin typeface="Open Sans Bold"/>
              </a:rPr>
              <a:t>En</a:t>
            </a:r>
            <a:r>
              <a:rPr lang="en-US" sz="2700" dirty="0">
                <a:solidFill>
                  <a:srgbClr val="000000"/>
                </a:solidFill>
                <a:latin typeface="Open Sans Bold"/>
              </a:rPr>
              <a:t> </a:t>
            </a:r>
            <a:r>
              <a:rPr lang="en-US" sz="2700" dirty="0" err="1">
                <a:solidFill>
                  <a:srgbClr val="000000"/>
                </a:solidFill>
                <a:latin typeface="Open Sans Bold"/>
              </a:rPr>
              <a:t>Révision</a:t>
            </a:r>
            <a:r>
              <a:rPr lang="en-US" sz="2700" dirty="0">
                <a:solidFill>
                  <a:srgbClr val="000000"/>
                </a:solidFill>
                <a:latin typeface="Open Sans Bold"/>
              </a:rPr>
              <a:t>," et "</a:t>
            </a:r>
            <a:r>
              <a:rPr lang="en-US" sz="2700" dirty="0" err="1">
                <a:solidFill>
                  <a:srgbClr val="000000"/>
                </a:solidFill>
                <a:latin typeface="Open Sans Bold"/>
              </a:rPr>
              <a:t>Terminé</a:t>
            </a:r>
            <a:r>
              <a:rPr lang="en-US" sz="2700" dirty="0">
                <a:solidFill>
                  <a:srgbClr val="000000"/>
                </a:solidFill>
                <a:latin typeface="Open Sans Bold"/>
              </a:rPr>
              <a:t>," pour </a:t>
            </a:r>
            <a:r>
              <a:rPr lang="en-US" sz="2700" dirty="0" err="1">
                <a:solidFill>
                  <a:srgbClr val="000000"/>
                </a:solidFill>
                <a:latin typeface="Open Sans Bold"/>
              </a:rPr>
              <a:t>représenter</a:t>
            </a:r>
            <a:r>
              <a:rPr lang="en-US" sz="2700" dirty="0">
                <a:solidFill>
                  <a:srgbClr val="000000"/>
                </a:solidFill>
                <a:latin typeface="Open Sans Bold"/>
              </a:rPr>
              <a:t> les </a:t>
            </a:r>
            <a:r>
              <a:rPr lang="en-US" sz="2700" dirty="0" err="1">
                <a:solidFill>
                  <a:srgbClr val="000000"/>
                </a:solidFill>
                <a:latin typeface="Open Sans Bold"/>
              </a:rPr>
              <a:t>différentes</a:t>
            </a:r>
            <a:r>
              <a:rPr lang="en-US" sz="2700" dirty="0">
                <a:solidFill>
                  <a:srgbClr val="000000"/>
                </a:solidFill>
                <a:latin typeface="Open Sans Bold"/>
              </a:rPr>
              <a:t> </a:t>
            </a:r>
            <a:r>
              <a:rPr lang="en-US" sz="2700" dirty="0" err="1">
                <a:solidFill>
                  <a:srgbClr val="000000"/>
                </a:solidFill>
                <a:latin typeface="Open Sans Bold"/>
              </a:rPr>
              <a:t>étapes</a:t>
            </a:r>
            <a:r>
              <a:rPr lang="en-US" sz="2700" dirty="0">
                <a:solidFill>
                  <a:srgbClr val="000000"/>
                </a:solidFill>
                <a:latin typeface="Open Sans Bold"/>
              </a:rPr>
              <a:t> de travail.</a:t>
            </a:r>
          </a:p>
        </p:txBody>
      </p:sp>
      <p:sp>
        <p:nvSpPr>
          <p:cNvPr id="9" name="Freeform 9"/>
          <p:cNvSpPr/>
          <p:nvPr/>
        </p:nvSpPr>
        <p:spPr>
          <a:xfrm>
            <a:off x="3721367" y="7175095"/>
            <a:ext cx="3086099" cy="969990"/>
          </a:xfrm>
          <a:custGeom>
            <a:avLst/>
            <a:gdLst/>
            <a:ahLst/>
            <a:cxnLst/>
            <a:rect l="l" t="t" r="r" b="b"/>
            <a:pathLst>
              <a:path w="812800" h="249757">
                <a:moveTo>
                  <a:pt x="0" y="0"/>
                </a:moveTo>
                <a:lnTo>
                  <a:pt x="812800" y="0"/>
                </a:lnTo>
                <a:lnTo>
                  <a:pt x="812800" y="249757"/>
                </a:lnTo>
                <a:lnTo>
                  <a:pt x="0" y="249757"/>
                </a:lnTo>
                <a:close/>
              </a:path>
            </a:pathLst>
          </a:custGeom>
          <a:solidFill>
            <a:srgbClr val="272627"/>
          </a:solidFill>
        </p:spPr>
      </p:sp>
      <p:grpSp>
        <p:nvGrpSpPr>
          <p:cNvPr id="11" name="Group 11"/>
          <p:cNvGrpSpPr/>
          <p:nvPr/>
        </p:nvGrpSpPr>
        <p:grpSpPr>
          <a:xfrm>
            <a:off x="7183150" y="7192698"/>
            <a:ext cx="3086100" cy="948297"/>
            <a:chOff x="0" y="0"/>
            <a:chExt cx="812800" cy="249757"/>
          </a:xfrm>
        </p:grpSpPr>
        <p:sp>
          <p:nvSpPr>
            <p:cNvPr id="12" name="Freeform 12"/>
            <p:cNvSpPr/>
            <p:nvPr/>
          </p:nvSpPr>
          <p:spPr>
            <a:xfrm>
              <a:off x="0" y="0"/>
              <a:ext cx="812800" cy="249757"/>
            </a:xfrm>
            <a:custGeom>
              <a:avLst/>
              <a:gdLst/>
              <a:ahLst/>
              <a:cxnLst/>
              <a:rect l="l" t="t" r="r" b="b"/>
              <a:pathLst>
                <a:path w="812800" h="249757">
                  <a:moveTo>
                    <a:pt x="0" y="0"/>
                  </a:moveTo>
                  <a:lnTo>
                    <a:pt x="812800" y="0"/>
                  </a:lnTo>
                  <a:lnTo>
                    <a:pt x="812800" y="249757"/>
                  </a:lnTo>
                  <a:lnTo>
                    <a:pt x="0" y="249757"/>
                  </a:lnTo>
                  <a:close/>
                </a:path>
              </a:pathLst>
            </a:custGeom>
            <a:solidFill>
              <a:srgbClr val="272627"/>
            </a:solidFill>
          </p:spPr>
        </p:sp>
        <p:sp>
          <p:nvSpPr>
            <p:cNvPr id="13" name="TextBox 13"/>
            <p:cNvSpPr txBox="1"/>
            <p:nvPr/>
          </p:nvSpPr>
          <p:spPr>
            <a:xfrm>
              <a:off x="0" y="-57150"/>
              <a:ext cx="812800" cy="869950"/>
            </a:xfrm>
            <a:prstGeom prst="rect">
              <a:avLst/>
            </a:prstGeom>
          </p:spPr>
          <p:txBody>
            <a:bodyPr lIns="50800" tIns="50800" rIns="50800" bIns="50800" rtlCol="0" anchor="ctr"/>
            <a:lstStyle/>
            <a:p>
              <a:pPr algn="ctr">
                <a:lnSpc>
                  <a:spcPts val="4200"/>
                </a:lnSpc>
              </a:pPr>
              <a:endParaRPr lang="en-US" sz="3000" dirty="0">
                <a:solidFill>
                  <a:srgbClr val="FFFFFF"/>
                </a:solidFill>
                <a:latin typeface="Open Sans Extra Bold"/>
              </a:endParaRPr>
            </a:p>
          </p:txBody>
        </p:sp>
      </p:grpSp>
      <p:grpSp>
        <p:nvGrpSpPr>
          <p:cNvPr id="14" name="Group 14"/>
          <p:cNvGrpSpPr/>
          <p:nvPr/>
        </p:nvGrpSpPr>
        <p:grpSpPr>
          <a:xfrm>
            <a:off x="10601220" y="7213472"/>
            <a:ext cx="3086100" cy="948297"/>
            <a:chOff x="0" y="0"/>
            <a:chExt cx="812800" cy="249757"/>
          </a:xfrm>
        </p:grpSpPr>
        <p:sp>
          <p:nvSpPr>
            <p:cNvPr id="15" name="Freeform 15"/>
            <p:cNvSpPr/>
            <p:nvPr/>
          </p:nvSpPr>
          <p:spPr>
            <a:xfrm>
              <a:off x="0" y="0"/>
              <a:ext cx="812800" cy="249757"/>
            </a:xfrm>
            <a:custGeom>
              <a:avLst/>
              <a:gdLst/>
              <a:ahLst/>
              <a:cxnLst/>
              <a:rect l="l" t="t" r="r" b="b"/>
              <a:pathLst>
                <a:path w="812800" h="249757">
                  <a:moveTo>
                    <a:pt x="0" y="0"/>
                  </a:moveTo>
                  <a:lnTo>
                    <a:pt x="812800" y="0"/>
                  </a:lnTo>
                  <a:lnTo>
                    <a:pt x="812800" y="249757"/>
                  </a:lnTo>
                  <a:lnTo>
                    <a:pt x="0" y="249757"/>
                  </a:lnTo>
                  <a:close/>
                </a:path>
              </a:pathLst>
            </a:custGeom>
            <a:solidFill>
              <a:srgbClr val="272627"/>
            </a:solidFill>
          </p:spPr>
        </p:sp>
        <p:sp>
          <p:nvSpPr>
            <p:cNvPr id="16" name="TextBox 16"/>
            <p:cNvSpPr txBox="1"/>
            <p:nvPr/>
          </p:nvSpPr>
          <p:spPr>
            <a:xfrm>
              <a:off x="0" y="-57150"/>
              <a:ext cx="812800" cy="869950"/>
            </a:xfrm>
            <a:prstGeom prst="rect">
              <a:avLst/>
            </a:prstGeom>
          </p:spPr>
          <p:txBody>
            <a:bodyPr lIns="50800" tIns="50800" rIns="50800" bIns="50800" rtlCol="0" anchor="ctr"/>
            <a:lstStyle/>
            <a:p>
              <a:pPr algn="ctr">
                <a:lnSpc>
                  <a:spcPts val="4200"/>
                </a:lnSpc>
              </a:pPr>
              <a:r>
                <a:rPr lang="en-US" sz="3000" dirty="0">
                  <a:solidFill>
                    <a:srgbClr val="FFFFFF"/>
                  </a:solidFill>
                  <a:latin typeface="Open Sans Extra Bold"/>
                </a:rPr>
                <a:t>In Review</a:t>
              </a:r>
            </a:p>
          </p:txBody>
        </p:sp>
      </p:grpSp>
      <p:grpSp>
        <p:nvGrpSpPr>
          <p:cNvPr id="17" name="Group 17"/>
          <p:cNvGrpSpPr/>
          <p:nvPr/>
        </p:nvGrpSpPr>
        <p:grpSpPr>
          <a:xfrm>
            <a:off x="14173200" y="7213472"/>
            <a:ext cx="3086100" cy="948297"/>
            <a:chOff x="0" y="0"/>
            <a:chExt cx="812800" cy="249757"/>
          </a:xfrm>
        </p:grpSpPr>
        <p:sp>
          <p:nvSpPr>
            <p:cNvPr id="18" name="Freeform 18"/>
            <p:cNvSpPr/>
            <p:nvPr/>
          </p:nvSpPr>
          <p:spPr>
            <a:xfrm>
              <a:off x="0" y="0"/>
              <a:ext cx="812800" cy="249757"/>
            </a:xfrm>
            <a:custGeom>
              <a:avLst/>
              <a:gdLst/>
              <a:ahLst/>
              <a:cxnLst/>
              <a:rect l="l" t="t" r="r" b="b"/>
              <a:pathLst>
                <a:path w="812800" h="249757">
                  <a:moveTo>
                    <a:pt x="0" y="0"/>
                  </a:moveTo>
                  <a:lnTo>
                    <a:pt x="812800" y="0"/>
                  </a:lnTo>
                  <a:lnTo>
                    <a:pt x="812800" y="249757"/>
                  </a:lnTo>
                  <a:lnTo>
                    <a:pt x="0" y="249757"/>
                  </a:lnTo>
                  <a:close/>
                </a:path>
              </a:pathLst>
            </a:custGeom>
            <a:solidFill>
              <a:srgbClr val="272627"/>
            </a:solidFill>
          </p:spPr>
        </p:sp>
        <p:sp>
          <p:nvSpPr>
            <p:cNvPr id="19" name="TextBox 19"/>
            <p:cNvSpPr txBox="1"/>
            <p:nvPr/>
          </p:nvSpPr>
          <p:spPr>
            <a:xfrm>
              <a:off x="0" y="-57150"/>
              <a:ext cx="812800" cy="869950"/>
            </a:xfrm>
            <a:prstGeom prst="rect">
              <a:avLst/>
            </a:prstGeom>
          </p:spPr>
          <p:txBody>
            <a:bodyPr lIns="50800" tIns="50800" rIns="50800" bIns="50800" rtlCol="0" anchor="ctr"/>
            <a:lstStyle/>
            <a:p>
              <a:pPr algn="ctr">
                <a:lnSpc>
                  <a:spcPts val="4200"/>
                </a:lnSpc>
              </a:pPr>
              <a:r>
                <a:rPr lang="en-US" sz="3000">
                  <a:solidFill>
                    <a:srgbClr val="FFFFFF"/>
                  </a:solidFill>
                  <a:latin typeface="Open Sans Extra Bold"/>
                </a:rPr>
                <a:t>Done</a:t>
              </a:r>
            </a:p>
          </p:txBody>
        </p:sp>
      </p:grpSp>
      <p:grpSp>
        <p:nvGrpSpPr>
          <p:cNvPr id="20" name="Group 20"/>
          <p:cNvGrpSpPr/>
          <p:nvPr/>
        </p:nvGrpSpPr>
        <p:grpSpPr>
          <a:xfrm>
            <a:off x="4492892" y="8315137"/>
            <a:ext cx="1543050" cy="1543050"/>
            <a:chOff x="0" y="0"/>
            <a:chExt cx="932965" cy="932965"/>
          </a:xfrm>
        </p:grpSpPr>
        <p:sp>
          <p:nvSpPr>
            <p:cNvPr id="21" name="Freeform 21"/>
            <p:cNvSpPr/>
            <p:nvPr/>
          </p:nvSpPr>
          <p:spPr>
            <a:xfrm>
              <a:off x="2082" y="0"/>
              <a:ext cx="928802" cy="932965"/>
            </a:xfrm>
            <a:custGeom>
              <a:avLst/>
              <a:gdLst/>
              <a:ahLst/>
              <a:cxnLst/>
              <a:rect l="l" t="t" r="r" b="b"/>
              <a:pathLst>
                <a:path w="928802" h="932965">
                  <a:moveTo>
                    <a:pt x="464401" y="0"/>
                  </a:moveTo>
                  <a:cubicBezTo>
                    <a:pt x="721218" y="1149"/>
                    <a:pt x="928802" y="209663"/>
                    <a:pt x="928802" y="466483"/>
                  </a:cubicBezTo>
                  <a:cubicBezTo>
                    <a:pt x="928802" y="723302"/>
                    <a:pt x="721218" y="931817"/>
                    <a:pt x="464401" y="932965"/>
                  </a:cubicBezTo>
                  <a:cubicBezTo>
                    <a:pt x="207584" y="931817"/>
                    <a:pt x="0" y="723302"/>
                    <a:pt x="0" y="466483"/>
                  </a:cubicBezTo>
                  <a:cubicBezTo>
                    <a:pt x="0" y="209663"/>
                    <a:pt x="207584" y="1149"/>
                    <a:pt x="464401" y="0"/>
                  </a:cubicBezTo>
                  <a:close/>
                </a:path>
              </a:pathLst>
            </a:custGeom>
            <a:solidFill>
              <a:srgbClr val="272627"/>
            </a:soli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r>
                <a:rPr lang="en-US" sz="1899">
                  <a:solidFill>
                    <a:srgbClr val="FFFFFF"/>
                  </a:solidFill>
                  <a:latin typeface="Open Sans Extra Bold"/>
                </a:rPr>
                <a:t>TACHE</a:t>
              </a:r>
            </a:p>
          </p:txBody>
        </p:sp>
      </p:grpSp>
      <p:grpSp>
        <p:nvGrpSpPr>
          <p:cNvPr id="23" name="Group 23"/>
          <p:cNvGrpSpPr/>
          <p:nvPr/>
        </p:nvGrpSpPr>
        <p:grpSpPr>
          <a:xfrm>
            <a:off x="7937663" y="8315137"/>
            <a:ext cx="1536165" cy="1543050"/>
            <a:chOff x="2082" y="0"/>
            <a:chExt cx="928802" cy="932965"/>
          </a:xfrm>
        </p:grpSpPr>
        <p:sp>
          <p:nvSpPr>
            <p:cNvPr id="24" name="Freeform 24"/>
            <p:cNvSpPr/>
            <p:nvPr/>
          </p:nvSpPr>
          <p:spPr>
            <a:xfrm>
              <a:off x="2082" y="0"/>
              <a:ext cx="928802" cy="932965"/>
            </a:xfrm>
            <a:custGeom>
              <a:avLst/>
              <a:gdLst/>
              <a:ahLst/>
              <a:cxnLst/>
              <a:rect l="l" t="t" r="r" b="b"/>
              <a:pathLst>
                <a:path w="928802" h="932965">
                  <a:moveTo>
                    <a:pt x="464401" y="0"/>
                  </a:moveTo>
                  <a:cubicBezTo>
                    <a:pt x="721218" y="1149"/>
                    <a:pt x="928802" y="209663"/>
                    <a:pt x="928802" y="466483"/>
                  </a:cubicBezTo>
                  <a:cubicBezTo>
                    <a:pt x="928802" y="723302"/>
                    <a:pt x="721218" y="931817"/>
                    <a:pt x="464401" y="932965"/>
                  </a:cubicBezTo>
                  <a:cubicBezTo>
                    <a:pt x="207584" y="931817"/>
                    <a:pt x="0" y="723302"/>
                    <a:pt x="0" y="466483"/>
                  </a:cubicBezTo>
                  <a:cubicBezTo>
                    <a:pt x="0" y="209663"/>
                    <a:pt x="207584" y="1149"/>
                    <a:pt x="464401" y="0"/>
                  </a:cubicBezTo>
                  <a:close/>
                </a:path>
              </a:pathLst>
            </a:custGeom>
            <a:solidFill>
              <a:srgbClr val="272627"/>
            </a:solidFill>
          </p:spPr>
        </p:sp>
        <p:sp>
          <p:nvSpPr>
            <p:cNvPr id="25" name="TextBox 25"/>
            <p:cNvSpPr txBox="1"/>
            <p:nvPr/>
          </p:nvSpPr>
          <p:spPr>
            <a:xfrm>
              <a:off x="123947" y="89510"/>
              <a:ext cx="660400" cy="698500"/>
            </a:xfrm>
            <a:prstGeom prst="rect">
              <a:avLst/>
            </a:prstGeom>
          </p:spPr>
          <p:txBody>
            <a:bodyPr lIns="50800" tIns="50800" rIns="50800" bIns="50800" rtlCol="0" anchor="ctr"/>
            <a:lstStyle/>
            <a:p>
              <a:pPr algn="ctr">
                <a:lnSpc>
                  <a:spcPts val="2659"/>
                </a:lnSpc>
              </a:pPr>
              <a:r>
                <a:rPr lang="en-US" sz="1899" dirty="0">
                  <a:solidFill>
                    <a:srgbClr val="FFFFFF"/>
                  </a:solidFill>
                  <a:latin typeface="Open Sans Extra Bold"/>
                </a:rPr>
                <a:t>TACHE</a:t>
              </a:r>
            </a:p>
            <a:p>
              <a:pPr algn="ctr">
                <a:lnSpc>
                  <a:spcPts val="2659"/>
                </a:lnSpc>
              </a:pPr>
              <a:r>
                <a:rPr lang="en-US" sz="1899" dirty="0" err="1">
                  <a:solidFill>
                    <a:srgbClr val="FFFFFF"/>
                  </a:solidFill>
                  <a:latin typeface="Open Sans Extra Bold"/>
                </a:rPr>
                <a:t>En</a:t>
              </a:r>
              <a:r>
                <a:rPr lang="en-US" sz="1899" dirty="0">
                  <a:solidFill>
                    <a:srgbClr val="FFFFFF"/>
                  </a:solidFill>
                  <a:latin typeface="Open Sans Extra Bold"/>
                </a:rPr>
                <a:t> </a:t>
              </a:r>
              <a:r>
                <a:rPr lang="en-US" sz="1899" dirty="0" err="1">
                  <a:solidFill>
                    <a:srgbClr val="FFFFFF"/>
                  </a:solidFill>
                  <a:latin typeface="Open Sans Extra Bold"/>
                </a:rPr>
                <a:t>Cours</a:t>
              </a:r>
              <a:endParaRPr lang="en-US" sz="1899" dirty="0">
                <a:solidFill>
                  <a:srgbClr val="FFFFFF"/>
                </a:solidFill>
                <a:latin typeface="Open Sans Extra Bold"/>
              </a:endParaRPr>
            </a:p>
          </p:txBody>
        </p:sp>
      </p:grpSp>
      <p:grpSp>
        <p:nvGrpSpPr>
          <p:cNvPr id="26" name="Group 26"/>
          <p:cNvGrpSpPr/>
          <p:nvPr/>
        </p:nvGrpSpPr>
        <p:grpSpPr>
          <a:xfrm>
            <a:off x="14944725" y="8315137"/>
            <a:ext cx="1543050" cy="1543050"/>
            <a:chOff x="0" y="0"/>
            <a:chExt cx="932965" cy="932965"/>
          </a:xfrm>
        </p:grpSpPr>
        <p:sp>
          <p:nvSpPr>
            <p:cNvPr id="27" name="Freeform 27"/>
            <p:cNvSpPr/>
            <p:nvPr/>
          </p:nvSpPr>
          <p:spPr>
            <a:xfrm>
              <a:off x="2082" y="0"/>
              <a:ext cx="928802" cy="932965"/>
            </a:xfrm>
            <a:custGeom>
              <a:avLst/>
              <a:gdLst/>
              <a:ahLst/>
              <a:cxnLst/>
              <a:rect l="l" t="t" r="r" b="b"/>
              <a:pathLst>
                <a:path w="928802" h="932965">
                  <a:moveTo>
                    <a:pt x="464401" y="0"/>
                  </a:moveTo>
                  <a:cubicBezTo>
                    <a:pt x="721218" y="1149"/>
                    <a:pt x="928802" y="209663"/>
                    <a:pt x="928802" y="466483"/>
                  </a:cubicBezTo>
                  <a:cubicBezTo>
                    <a:pt x="928802" y="723302"/>
                    <a:pt x="721218" y="931817"/>
                    <a:pt x="464401" y="932965"/>
                  </a:cubicBezTo>
                  <a:cubicBezTo>
                    <a:pt x="207584" y="931817"/>
                    <a:pt x="0" y="723302"/>
                    <a:pt x="0" y="466483"/>
                  </a:cubicBezTo>
                  <a:cubicBezTo>
                    <a:pt x="0" y="209663"/>
                    <a:pt x="207584" y="1149"/>
                    <a:pt x="464401" y="0"/>
                  </a:cubicBezTo>
                  <a:close/>
                </a:path>
              </a:pathLst>
            </a:custGeom>
            <a:solidFill>
              <a:srgbClr val="272627"/>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r>
                <a:rPr lang="en-US" sz="1899">
                  <a:solidFill>
                    <a:srgbClr val="FFFFFF"/>
                  </a:solidFill>
                  <a:latin typeface="Open Sans Extra Bold"/>
                </a:rPr>
                <a:t>TACHE</a:t>
              </a:r>
            </a:p>
            <a:p>
              <a:pPr algn="ctr">
                <a:lnSpc>
                  <a:spcPts val="2659"/>
                </a:lnSpc>
              </a:pPr>
              <a:r>
                <a:rPr lang="en-US" sz="1899">
                  <a:solidFill>
                    <a:srgbClr val="FFFFFF"/>
                  </a:solidFill>
                  <a:latin typeface="Open Sans Extra Bold"/>
                </a:rPr>
                <a:t>Terminé</a:t>
              </a:r>
            </a:p>
          </p:txBody>
        </p:sp>
      </p:grpSp>
      <p:grpSp>
        <p:nvGrpSpPr>
          <p:cNvPr id="29" name="Group 29"/>
          <p:cNvGrpSpPr/>
          <p:nvPr/>
        </p:nvGrpSpPr>
        <p:grpSpPr>
          <a:xfrm>
            <a:off x="6393906" y="8486775"/>
            <a:ext cx="1107339" cy="1107339"/>
            <a:chOff x="0" y="0"/>
            <a:chExt cx="932965" cy="932965"/>
          </a:xfrm>
        </p:grpSpPr>
        <p:sp>
          <p:nvSpPr>
            <p:cNvPr id="30" name="Freeform 30"/>
            <p:cNvSpPr/>
            <p:nvPr/>
          </p:nvSpPr>
          <p:spPr>
            <a:xfrm>
              <a:off x="2082" y="0"/>
              <a:ext cx="928802" cy="932965"/>
            </a:xfrm>
            <a:custGeom>
              <a:avLst/>
              <a:gdLst/>
              <a:ahLst/>
              <a:cxnLst/>
              <a:rect l="l" t="t" r="r" b="b"/>
              <a:pathLst>
                <a:path w="928802" h="932965">
                  <a:moveTo>
                    <a:pt x="464401" y="0"/>
                  </a:moveTo>
                  <a:cubicBezTo>
                    <a:pt x="721218" y="1149"/>
                    <a:pt x="928802" y="209663"/>
                    <a:pt x="928802" y="466483"/>
                  </a:cubicBezTo>
                  <a:cubicBezTo>
                    <a:pt x="928802" y="723302"/>
                    <a:pt x="721218" y="931817"/>
                    <a:pt x="464401" y="932965"/>
                  </a:cubicBezTo>
                  <a:cubicBezTo>
                    <a:pt x="207584" y="931817"/>
                    <a:pt x="0" y="723302"/>
                    <a:pt x="0" y="466483"/>
                  </a:cubicBezTo>
                  <a:cubicBezTo>
                    <a:pt x="0" y="209663"/>
                    <a:pt x="207584" y="1149"/>
                    <a:pt x="464401" y="0"/>
                  </a:cubicBezTo>
                  <a:close/>
                </a:path>
              </a:pathLst>
            </a:custGeom>
            <a:solidFill>
              <a:srgbClr val="272627">
                <a:alpha val="28627"/>
              </a:srgbClr>
            </a:solidFill>
          </p:spPr>
        </p:sp>
        <p:sp>
          <p:nvSpPr>
            <p:cNvPr id="31" name="TextBox 3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2" name="Freeform 32"/>
          <p:cNvSpPr/>
          <p:nvPr/>
        </p:nvSpPr>
        <p:spPr>
          <a:xfrm>
            <a:off x="6395247" y="8872889"/>
            <a:ext cx="1181010" cy="335111"/>
          </a:xfrm>
          <a:custGeom>
            <a:avLst/>
            <a:gdLst/>
            <a:ahLst/>
            <a:cxnLst/>
            <a:rect l="l" t="t" r="r" b="b"/>
            <a:pathLst>
              <a:path w="1181010" h="335111">
                <a:moveTo>
                  <a:pt x="0" y="0"/>
                </a:moveTo>
                <a:lnTo>
                  <a:pt x="1181010" y="0"/>
                </a:lnTo>
                <a:lnTo>
                  <a:pt x="1181010" y="335111"/>
                </a:lnTo>
                <a:lnTo>
                  <a:pt x="0" y="335111"/>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33" name="Group 33"/>
          <p:cNvGrpSpPr/>
          <p:nvPr/>
        </p:nvGrpSpPr>
        <p:grpSpPr>
          <a:xfrm>
            <a:off x="11361073" y="8315137"/>
            <a:ext cx="1543050" cy="1543050"/>
            <a:chOff x="0" y="0"/>
            <a:chExt cx="932965" cy="932965"/>
          </a:xfrm>
        </p:grpSpPr>
        <p:sp>
          <p:nvSpPr>
            <p:cNvPr id="34" name="Freeform 34"/>
            <p:cNvSpPr/>
            <p:nvPr/>
          </p:nvSpPr>
          <p:spPr>
            <a:xfrm>
              <a:off x="2082" y="0"/>
              <a:ext cx="928802" cy="932965"/>
            </a:xfrm>
            <a:custGeom>
              <a:avLst/>
              <a:gdLst/>
              <a:ahLst/>
              <a:cxnLst/>
              <a:rect l="l" t="t" r="r" b="b"/>
              <a:pathLst>
                <a:path w="928802" h="932965">
                  <a:moveTo>
                    <a:pt x="464401" y="0"/>
                  </a:moveTo>
                  <a:cubicBezTo>
                    <a:pt x="721218" y="1149"/>
                    <a:pt x="928802" y="209663"/>
                    <a:pt x="928802" y="466483"/>
                  </a:cubicBezTo>
                  <a:cubicBezTo>
                    <a:pt x="928802" y="723302"/>
                    <a:pt x="721218" y="931817"/>
                    <a:pt x="464401" y="932965"/>
                  </a:cubicBezTo>
                  <a:cubicBezTo>
                    <a:pt x="207584" y="931817"/>
                    <a:pt x="0" y="723302"/>
                    <a:pt x="0" y="466483"/>
                  </a:cubicBezTo>
                  <a:cubicBezTo>
                    <a:pt x="0" y="209663"/>
                    <a:pt x="207584" y="1149"/>
                    <a:pt x="464401" y="0"/>
                  </a:cubicBezTo>
                  <a:close/>
                </a:path>
              </a:pathLst>
            </a:custGeom>
            <a:solidFill>
              <a:srgbClr val="272627">
                <a:alpha val="77647"/>
              </a:srgbClr>
            </a:soli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r>
                <a:rPr lang="en-US" sz="1899">
                  <a:solidFill>
                    <a:srgbClr val="FFFFFF">
                      <a:alpha val="77647"/>
                    </a:srgbClr>
                  </a:solidFill>
                  <a:latin typeface="Open Sans Extra Bold"/>
                </a:rPr>
                <a:t>TACHE ?</a:t>
              </a:r>
            </a:p>
          </p:txBody>
        </p:sp>
      </p:grpSp>
      <p:sp>
        <p:nvSpPr>
          <p:cNvPr id="36" name="Freeform 36"/>
          <p:cNvSpPr/>
          <p:nvPr/>
        </p:nvSpPr>
        <p:spPr>
          <a:xfrm>
            <a:off x="9905895" y="8872889"/>
            <a:ext cx="1181010" cy="335111"/>
          </a:xfrm>
          <a:custGeom>
            <a:avLst/>
            <a:gdLst/>
            <a:ahLst/>
            <a:cxnLst/>
            <a:rect l="l" t="t" r="r" b="b"/>
            <a:pathLst>
              <a:path w="1181010" h="335111">
                <a:moveTo>
                  <a:pt x="0" y="0"/>
                </a:moveTo>
                <a:lnTo>
                  <a:pt x="1181010" y="0"/>
                </a:lnTo>
                <a:lnTo>
                  <a:pt x="1181010" y="335111"/>
                </a:lnTo>
                <a:lnTo>
                  <a:pt x="0" y="335111"/>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37" name="Freeform 37"/>
          <p:cNvSpPr/>
          <p:nvPr/>
        </p:nvSpPr>
        <p:spPr>
          <a:xfrm>
            <a:off x="12904123" y="8541332"/>
            <a:ext cx="620945" cy="926784"/>
          </a:xfrm>
          <a:custGeom>
            <a:avLst/>
            <a:gdLst/>
            <a:ahLst/>
            <a:cxnLst/>
            <a:rect l="l" t="t" r="r" b="b"/>
            <a:pathLst>
              <a:path w="620945" h="926784">
                <a:moveTo>
                  <a:pt x="0" y="0"/>
                </a:moveTo>
                <a:lnTo>
                  <a:pt x="620945" y="0"/>
                </a:lnTo>
                <a:lnTo>
                  <a:pt x="620945" y="926784"/>
                </a:lnTo>
                <a:lnTo>
                  <a:pt x="0" y="926784"/>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38" name="TextBox 38"/>
          <p:cNvSpPr txBox="1"/>
          <p:nvPr/>
        </p:nvSpPr>
        <p:spPr>
          <a:xfrm>
            <a:off x="9777147" y="9313543"/>
            <a:ext cx="1438507" cy="280571"/>
          </a:xfrm>
          <a:prstGeom prst="rect">
            <a:avLst/>
          </a:prstGeom>
        </p:spPr>
        <p:txBody>
          <a:bodyPr lIns="0" tIns="0" rIns="0" bIns="0" rtlCol="0" anchor="t">
            <a:spAutoFit/>
          </a:bodyPr>
          <a:lstStyle/>
          <a:p>
            <a:pPr algn="ctr">
              <a:lnSpc>
                <a:spcPts val="2379"/>
              </a:lnSpc>
            </a:pPr>
            <a:r>
              <a:rPr lang="en-US" sz="1699">
                <a:solidFill>
                  <a:srgbClr val="000000"/>
                </a:solidFill>
                <a:latin typeface="Open Sans Extra Bold"/>
              </a:rPr>
              <a:t>si nécessaire</a:t>
            </a:r>
          </a:p>
        </p:txBody>
      </p:sp>
      <p:sp>
        <p:nvSpPr>
          <p:cNvPr id="39" name="Freeform 39"/>
          <p:cNvSpPr/>
          <p:nvPr/>
        </p:nvSpPr>
        <p:spPr>
          <a:xfrm>
            <a:off x="13582695" y="8919107"/>
            <a:ext cx="1181010" cy="335111"/>
          </a:xfrm>
          <a:custGeom>
            <a:avLst/>
            <a:gdLst/>
            <a:ahLst/>
            <a:cxnLst/>
            <a:rect l="l" t="t" r="r" b="b"/>
            <a:pathLst>
              <a:path w="1181010" h="335111">
                <a:moveTo>
                  <a:pt x="0" y="0"/>
                </a:moveTo>
                <a:lnTo>
                  <a:pt x="1181010" y="0"/>
                </a:lnTo>
                <a:lnTo>
                  <a:pt x="1181010" y="335111"/>
                </a:lnTo>
                <a:lnTo>
                  <a:pt x="0" y="335111"/>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40" name="TextBox 40"/>
          <p:cNvSpPr txBox="1"/>
          <p:nvPr/>
        </p:nvSpPr>
        <p:spPr>
          <a:xfrm>
            <a:off x="11568655" y="2462402"/>
            <a:ext cx="6752139" cy="3455108"/>
          </a:xfrm>
          <a:prstGeom prst="rect">
            <a:avLst/>
          </a:prstGeom>
        </p:spPr>
        <p:txBody>
          <a:bodyPr lIns="0" tIns="0" rIns="0" bIns="0" rtlCol="0" anchor="t">
            <a:spAutoFit/>
          </a:bodyPr>
          <a:lstStyle/>
          <a:p>
            <a:pPr>
              <a:lnSpc>
                <a:spcPts val="4200"/>
              </a:lnSpc>
            </a:pPr>
            <a:r>
              <a:rPr lang="en-US" sz="3000" dirty="0" err="1">
                <a:solidFill>
                  <a:srgbClr val="000000"/>
                </a:solidFill>
                <a:latin typeface="Open Sans Bold"/>
              </a:rPr>
              <a:t>L'approche</a:t>
            </a:r>
            <a:r>
              <a:rPr lang="en-US" sz="3000" dirty="0">
                <a:solidFill>
                  <a:srgbClr val="000000"/>
                </a:solidFill>
                <a:latin typeface="Open Sans Bold"/>
              </a:rPr>
              <a:t> agile </a:t>
            </a:r>
            <a:r>
              <a:rPr lang="en-US" sz="3000" dirty="0" err="1">
                <a:solidFill>
                  <a:srgbClr val="000000"/>
                </a:solidFill>
                <a:latin typeface="Open Sans Bold"/>
              </a:rPr>
              <a:t>valorise</a:t>
            </a:r>
            <a:endParaRPr lang="en-US" sz="3000" dirty="0">
              <a:solidFill>
                <a:srgbClr val="000000"/>
              </a:solidFill>
              <a:latin typeface="Open Sans Bold"/>
            </a:endParaRPr>
          </a:p>
          <a:p>
            <a:pPr marL="518158" lvl="1" indent="-259079">
              <a:lnSpc>
                <a:spcPts val="3359"/>
              </a:lnSpc>
              <a:buFont typeface="Arial"/>
              <a:buChar char="•"/>
            </a:pPr>
            <a:r>
              <a:rPr lang="en-US" sz="2399" dirty="0">
                <a:solidFill>
                  <a:srgbClr val="000000"/>
                </a:solidFill>
                <a:latin typeface="Open Sans Bold"/>
              </a:rPr>
              <a:t> les interactions </a:t>
            </a:r>
            <a:r>
              <a:rPr lang="en-US" sz="2399" dirty="0" err="1">
                <a:solidFill>
                  <a:srgbClr val="000000"/>
                </a:solidFill>
                <a:latin typeface="Open Sans Bold"/>
              </a:rPr>
              <a:t>humaines</a:t>
            </a:r>
            <a:endParaRPr lang="en-US" sz="2399" dirty="0">
              <a:solidFill>
                <a:srgbClr val="000000"/>
              </a:solidFill>
              <a:latin typeface="Open Sans Bold"/>
            </a:endParaRPr>
          </a:p>
          <a:p>
            <a:pPr marL="518158" lvl="1" indent="-259079">
              <a:lnSpc>
                <a:spcPts val="3359"/>
              </a:lnSpc>
              <a:buFont typeface="Arial"/>
              <a:buChar char="•"/>
            </a:pPr>
            <a:r>
              <a:rPr lang="en-US" sz="2399" dirty="0">
                <a:solidFill>
                  <a:srgbClr val="000000"/>
                </a:solidFill>
                <a:latin typeface="Open Sans Bold"/>
              </a:rPr>
              <a:t>la </a:t>
            </a:r>
            <a:r>
              <a:rPr lang="en-US" sz="2399" dirty="0" err="1">
                <a:solidFill>
                  <a:srgbClr val="000000"/>
                </a:solidFill>
                <a:latin typeface="Open Sans Bold"/>
              </a:rPr>
              <a:t>flexibilité</a:t>
            </a:r>
            <a:endParaRPr lang="en-US" sz="2399" dirty="0">
              <a:solidFill>
                <a:srgbClr val="000000"/>
              </a:solidFill>
              <a:latin typeface="Open Sans Bold"/>
            </a:endParaRPr>
          </a:p>
          <a:p>
            <a:pPr marL="518158" lvl="1" indent="-259079">
              <a:lnSpc>
                <a:spcPts val="3359"/>
              </a:lnSpc>
              <a:buFont typeface="Arial"/>
              <a:buChar char="•"/>
            </a:pPr>
            <a:r>
              <a:rPr lang="en-US" sz="2399" dirty="0">
                <a:solidFill>
                  <a:srgbClr val="000000"/>
                </a:solidFill>
                <a:latin typeface="Open Sans Bold"/>
              </a:rPr>
              <a:t>la collaboration</a:t>
            </a:r>
          </a:p>
          <a:p>
            <a:pPr marL="518158" lvl="1" indent="-259079">
              <a:lnSpc>
                <a:spcPts val="3359"/>
              </a:lnSpc>
              <a:buFont typeface="Arial"/>
              <a:buChar char="•"/>
            </a:pPr>
            <a:r>
              <a:rPr lang="en-US" sz="2399" dirty="0" err="1">
                <a:solidFill>
                  <a:srgbClr val="000000"/>
                </a:solidFill>
                <a:latin typeface="Open Sans Bold"/>
              </a:rPr>
              <a:t>l'adaptabilité</a:t>
            </a:r>
            <a:r>
              <a:rPr lang="en-US" sz="2399" dirty="0">
                <a:solidFill>
                  <a:srgbClr val="000000"/>
                </a:solidFill>
                <a:latin typeface="Open Sans Bold"/>
              </a:rPr>
              <a:t> </a:t>
            </a:r>
          </a:p>
          <a:p>
            <a:pPr marL="518158" lvl="1" indent="-259079">
              <a:lnSpc>
                <a:spcPts val="3359"/>
              </a:lnSpc>
              <a:buFont typeface="Arial"/>
              <a:buChar char="•"/>
            </a:pPr>
            <a:r>
              <a:rPr lang="en-US" sz="2399" dirty="0">
                <a:solidFill>
                  <a:srgbClr val="000000"/>
                </a:solidFill>
                <a:latin typeface="Open Sans Bold"/>
              </a:rPr>
              <a:t>les </a:t>
            </a:r>
            <a:r>
              <a:rPr lang="en-US" sz="2399" dirty="0" err="1">
                <a:solidFill>
                  <a:srgbClr val="000000"/>
                </a:solidFill>
                <a:latin typeface="Open Sans Bold"/>
              </a:rPr>
              <a:t>fonctionnalités</a:t>
            </a:r>
            <a:r>
              <a:rPr lang="en-US" sz="2399" dirty="0">
                <a:solidFill>
                  <a:srgbClr val="000000"/>
                </a:solidFill>
                <a:latin typeface="Open Sans Bold"/>
              </a:rPr>
              <a:t> </a:t>
            </a:r>
            <a:r>
              <a:rPr lang="en-US" sz="2399" dirty="0" err="1">
                <a:solidFill>
                  <a:srgbClr val="000000"/>
                </a:solidFill>
                <a:latin typeface="Open Sans Bold"/>
              </a:rPr>
              <a:t>opérationnelles</a:t>
            </a:r>
            <a:endParaRPr lang="en-US" sz="2399" dirty="0">
              <a:solidFill>
                <a:srgbClr val="000000"/>
              </a:solidFill>
              <a:latin typeface="Open Sans Bold"/>
            </a:endParaRPr>
          </a:p>
          <a:p>
            <a:pPr marL="518158" lvl="1" indent="-259079">
              <a:lnSpc>
                <a:spcPts val="3359"/>
              </a:lnSpc>
              <a:buFont typeface="Arial"/>
              <a:buChar char="•"/>
            </a:pPr>
            <a:r>
              <a:rPr lang="en-US" sz="2399" dirty="0">
                <a:solidFill>
                  <a:srgbClr val="000000"/>
                </a:solidFill>
                <a:latin typeface="Open Sans Bold"/>
              </a:rPr>
              <a:t>la collaboration client </a:t>
            </a:r>
          </a:p>
          <a:p>
            <a:pPr marL="518158" lvl="1" indent="-259079">
              <a:lnSpc>
                <a:spcPts val="3359"/>
              </a:lnSpc>
              <a:buFont typeface="Arial"/>
              <a:buChar char="•"/>
            </a:pPr>
            <a:r>
              <a:rPr lang="en-US" sz="2399" dirty="0" err="1">
                <a:solidFill>
                  <a:srgbClr val="000000"/>
                </a:solidFill>
                <a:latin typeface="Open Sans Bold"/>
              </a:rPr>
              <a:t>l'adaptation</a:t>
            </a:r>
            <a:r>
              <a:rPr lang="en-US" sz="2399" dirty="0">
                <a:solidFill>
                  <a:srgbClr val="000000"/>
                </a:solidFill>
                <a:latin typeface="Open Sans Bold"/>
              </a:rPr>
              <a:t> au </a:t>
            </a:r>
            <a:r>
              <a:rPr lang="en-US" sz="2399" dirty="0" err="1">
                <a:solidFill>
                  <a:srgbClr val="000000"/>
                </a:solidFill>
                <a:latin typeface="Open Sans Bold"/>
              </a:rPr>
              <a:t>changement</a:t>
            </a:r>
            <a:r>
              <a:rPr lang="en-US" sz="2399" dirty="0">
                <a:solidFill>
                  <a:srgbClr val="000000"/>
                </a:solidFill>
                <a:latin typeface="Open Sans Bold"/>
              </a:rPr>
              <a:t>. </a:t>
            </a:r>
          </a:p>
        </p:txBody>
      </p:sp>
      <p:sp>
        <p:nvSpPr>
          <p:cNvPr id="41" name="TextBox 41"/>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Méthode Kanban</a:t>
            </a:r>
          </a:p>
        </p:txBody>
      </p:sp>
      <p:sp>
        <p:nvSpPr>
          <p:cNvPr id="45" name="TextBox 10"/>
          <p:cNvSpPr txBox="1"/>
          <p:nvPr/>
        </p:nvSpPr>
        <p:spPr>
          <a:xfrm>
            <a:off x="3688573" y="7173783"/>
            <a:ext cx="3086099" cy="948297"/>
          </a:xfrm>
          <a:prstGeom prst="rect">
            <a:avLst/>
          </a:prstGeom>
        </p:spPr>
        <p:txBody>
          <a:bodyPr lIns="50800" tIns="50800" rIns="50800" bIns="50800" rtlCol="0" anchor="ctr"/>
          <a:lstStyle/>
          <a:p>
            <a:pPr algn="ctr">
              <a:lnSpc>
                <a:spcPts val="4200"/>
              </a:lnSpc>
            </a:pPr>
            <a:r>
              <a:rPr lang="en-US" sz="3200" dirty="0">
                <a:solidFill>
                  <a:schemeClr val="bg1"/>
                </a:solidFill>
                <a:latin typeface="Open Sans Bold"/>
              </a:rPr>
              <a:t>À Faire</a:t>
            </a:r>
            <a:endParaRPr lang="en-US" sz="3000" dirty="0">
              <a:solidFill>
                <a:schemeClr val="bg1"/>
              </a:solidFill>
              <a:latin typeface="Open Sans Extra Bold"/>
            </a:endParaRPr>
          </a:p>
        </p:txBody>
      </p:sp>
      <p:sp>
        <p:nvSpPr>
          <p:cNvPr id="46" name="Rectangle 45"/>
          <p:cNvSpPr/>
          <p:nvPr/>
        </p:nvSpPr>
        <p:spPr>
          <a:xfrm>
            <a:off x="7362520" y="7356968"/>
            <a:ext cx="2710743" cy="602216"/>
          </a:xfrm>
          <a:prstGeom prst="rect">
            <a:avLst/>
          </a:prstGeom>
        </p:spPr>
        <p:txBody>
          <a:bodyPr wrap="square">
            <a:spAutoFit/>
          </a:bodyPr>
          <a:lstStyle/>
          <a:p>
            <a:pPr algn="ctr">
              <a:lnSpc>
                <a:spcPts val="4200"/>
              </a:lnSpc>
            </a:pPr>
            <a:r>
              <a:rPr lang="en-US" sz="3200" dirty="0" err="1">
                <a:solidFill>
                  <a:schemeClr val="bg1"/>
                </a:solidFill>
                <a:latin typeface="Open Sans Bold"/>
              </a:rPr>
              <a:t>En</a:t>
            </a:r>
            <a:r>
              <a:rPr lang="en-US" sz="3200" dirty="0">
                <a:solidFill>
                  <a:schemeClr val="bg1"/>
                </a:solidFill>
                <a:latin typeface="Open Sans Bold"/>
              </a:rPr>
              <a:t> </a:t>
            </a:r>
            <a:r>
              <a:rPr lang="en-US" sz="3200" dirty="0" err="1">
                <a:solidFill>
                  <a:schemeClr val="bg1"/>
                </a:solidFill>
                <a:latin typeface="Open Sans Bold"/>
              </a:rPr>
              <a:t>Cours</a:t>
            </a:r>
            <a:endParaRPr lang="en-US" sz="3000" dirty="0">
              <a:solidFill>
                <a:schemeClr val="bg1"/>
              </a:solidFill>
              <a:latin typeface="Open Sans Extra Bold"/>
            </a:endParaRPr>
          </a:p>
        </p:txBody>
      </p:sp>
      <p:sp>
        <p:nvSpPr>
          <p:cNvPr id="47" name="Rectangle 46"/>
          <p:cNvSpPr/>
          <p:nvPr/>
        </p:nvSpPr>
        <p:spPr>
          <a:xfrm>
            <a:off x="10816303" y="7352560"/>
            <a:ext cx="2710743" cy="602216"/>
          </a:xfrm>
          <a:prstGeom prst="rect">
            <a:avLst/>
          </a:prstGeom>
        </p:spPr>
        <p:txBody>
          <a:bodyPr wrap="square">
            <a:spAutoFit/>
          </a:bodyPr>
          <a:lstStyle/>
          <a:p>
            <a:pPr algn="ctr">
              <a:lnSpc>
                <a:spcPts val="4200"/>
              </a:lnSpc>
            </a:pPr>
            <a:r>
              <a:rPr lang="en-US" sz="3200" dirty="0" err="1">
                <a:solidFill>
                  <a:schemeClr val="bg1"/>
                </a:solidFill>
                <a:latin typeface="Open Sans Bold"/>
              </a:rPr>
              <a:t>En</a:t>
            </a:r>
            <a:r>
              <a:rPr lang="en-US" sz="3200" dirty="0">
                <a:solidFill>
                  <a:schemeClr val="bg1"/>
                </a:solidFill>
                <a:latin typeface="Open Sans Bold"/>
              </a:rPr>
              <a:t> </a:t>
            </a:r>
            <a:r>
              <a:rPr lang="en-US" sz="3200" dirty="0" err="1" smtClean="0">
                <a:solidFill>
                  <a:schemeClr val="bg1"/>
                </a:solidFill>
                <a:latin typeface="Open Sans Bold"/>
              </a:rPr>
              <a:t>Révision</a:t>
            </a:r>
            <a:endParaRPr lang="en-US" sz="3000" dirty="0">
              <a:solidFill>
                <a:schemeClr val="bg1"/>
              </a:solidFill>
              <a:latin typeface="Open Sans Extra Bold"/>
            </a:endParaRPr>
          </a:p>
        </p:txBody>
      </p:sp>
      <p:sp>
        <p:nvSpPr>
          <p:cNvPr id="48" name="Rectangle 47"/>
          <p:cNvSpPr/>
          <p:nvPr/>
        </p:nvSpPr>
        <p:spPr>
          <a:xfrm>
            <a:off x="14336155" y="7317789"/>
            <a:ext cx="2710743" cy="602216"/>
          </a:xfrm>
          <a:prstGeom prst="rect">
            <a:avLst/>
          </a:prstGeom>
        </p:spPr>
        <p:txBody>
          <a:bodyPr wrap="square">
            <a:spAutoFit/>
          </a:bodyPr>
          <a:lstStyle/>
          <a:p>
            <a:pPr algn="ctr">
              <a:lnSpc>
                <a:spcPts val="4200"/>
              </a:lnSpc>
            </a:pPr>
            <a:r>
              <a:rPr lang="en-US" sz="3200" dirty="0" err="1">
                <a:solidFill>
                  <a:schemeClr val="bg1"/>
                </a:solidFill>
                <a:latin typeface="Open Sans Bold"/>
              </a:rPr>
              <a:t>Terminé</a:t>
            </a:r>
            <a:endParaRPr lang="en-US" sz="3000" dirty="0">
              <a:solidFill>
                <a:schemeClr val="bg1"/>
              </a:solidFill>
              <a:latin typeface="Open Sans Extra Bold"/>
            </a:endParaRPr>
          </a:p>
        </p:txBody>
      </p:sp>
      <p:sp>
        <p:nvSpPr>
          <p:cNvPr id="8" name="Slide Number Placeholder 7"/>
          <p:cNvSpPr>
            <a:spLocks noGrp="1"/>
          </p:cNvSpPr>
          <p:nvPr>
            <p:ph type="sldNum" sz="quarter" idx="12"/>
          </p:nvPr>
        </p:nvSpPr>
        <p:spPr/>
        <p:txBody>
          <a:bodyPr/>
          <a:lstStyle/>
          <a:p>
            <a:fld id="{B6F15528-21DE-4FAA-801E-634DDDAF4B2B}" type="slidenum">
              <a:rPr lang="en-US" smtClean="0"/>
              <a:pPr/>
              <a:t>7</a:t>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grpSp>
        <p:nvGrpSpPr>
          <p:cNvPr id="7" name="Group 7"/>
          <p:cNvGrpSpPr/>
          <p:nvPr/>
        </p:nvGrpSpPr>
        <p:grpSpPr>
          <a:xfrm>
            <a:off x="3065324" y="2044485"/>
            <a:ext cx="15222676" cy="2191369"/>
            <a:chOff x="0" y="0"/>
            <a:chExt cx="4009264" cy="577151"/>
          </a:xfrm>
        </p:grpSpPr>
        <p:sp>
          <p:nvSpPr>
            <p:cNvPr id="8" name="Freeform 8"/>
            <p:cNvSpPr/>
            <p:nvPr/>
          </p:nvSpPr>
          <p:spPr>
            <a:xfrm>
              <a:off x="0" y="0"/>
              <a:ext cx="4009265" cy="577151"/>
            </a:xfrm>
            <a:custGeom>
              <a:avLst/>
              <a:gdLst/>
              <a:ahLst/>
              <a:cxnLst/>
              <a:rect l="l" t="t" r="r" b="b"/>
              <a:pathLst>
                <a:path w="4009265" h="577151">
                  <a:moveTo>
                    <a:pt x="0" y="0"/>
                  </a:moveTo>
                  <a:lnTo>
                    <a:pt x="4009265" y="0"/>
                  </a:lnTo>
                  <a:lnTo>
                    <a:pt x="4009265" y="577151"/>
                  </a:lnTo>
                  <a:lnTo>
                    <a:pt x="0" y="577151"/>
                  </a:lnTo>
                  <a:close/>
                </a:path>
              </a:pathLst>
            </a:custGeom>
            <a:solidFill>
              <a:srgbClr val="FAE1E1">
                <a:alpha val="34902"/>
              </a:srgbClr>
            </a:solidFill>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15434506" y="2270422"/>
            <a:ext cx="2609218" cy="1475296"/>
          </a:xfrm>
          <a:custGeom>
            <a:avLst/>
            <a:gdLst/>
            <a:ahLst/>
            <a:cxnLst/>
            <a:rect l="l" t="t" r="r" b="b"/>
            <a:pathLst>
              <a:path w="2609218" h="1475296">
                <a:moveTo>
                  <a:pt x="0" y="0"/>
                </a:moveTo>
                <a:lnTo>
                  <a:pt x="2609219" y="0"/>
                </a:lnTo>
                <a:lnTo>
                  <a:pt x="2609219" y="1475295"/>
                </a:lnTo>
                <a:lnTo>
                  <a:pt x="0" y="1475295"/>
                </a:lnTo>
                <a:lnTo>
                  <a:pt x="0" y="0"/>
                </a:lnTo>
                <a:close/>
              </a:path>
            </a:pathLst>
          </a:custGeom>
          <a:blipFill>
            <a:blip r:embed="rId4"/>
            <a:stretch>
              <a:fillRect/>
            </a:stretch>
          </a:blipFill>
        </p:spPr>
      </p:sp>
      <p:sp>
        <p:nvSpPr>
          <p:cNvPr id="11" name="Freeform 11"/>
          <p:cNvSpPr/>
          <p:nvPr/>
        </p:nvSpPr>
        <p:spPr>
          <a:xfrm>
            <a:off x="12043828" y="2270422"/>
            <a:ext cx="3681136" cy="1504089"/>
          </a:xfrm>
          <a:custGeom>
            <a:avLst/>
            <a:gdLst/>
            <a:ahLst/>
            <a:cxnLst/>
            <a:rect l="l" t="t" r="r" b="b"/>
            <a:pathLst>
              <a:path w="3681136" h="1504089">
                <a:moveTo>
                  <a:pt x="0" y="0"/>
                </a:moveTo>
                <a:lnTo>
                  <a:pt x="3681137" y="0"/>
                </a:lnTo>
                <a:lnTo>
                  <a:pt x="3681137" y="1504089"/>
                </a:lnTo>
                <a:lnTo>
                  <a:pt x="0" y="1504089"/>
                </a:lnTo>
                <a:lnTo>
                  <a:pt x="0" y="0"/>
                </a:lnTo>
                <a:close/>
              </a:path>
            </a:pathLst>
          </a:custGeom>
          <a:blipFill>
            <a:blip r:embed="rId5"/>
            <a:stretch>
              <a:fillRect/>
            </a:stretch>
          </a:blipFill>
        </p:spPr>
      </p:sp>
      <p:grpSp>
        <p:nvGrpSpPr>
          <p:cNvPr id="12" name="Group 12"/>
          <p:cNvGrpSpPr/>
          <p:nvPr/>
        </p:nvGrpSpPr>
        <p:grpSpPr>
          <a:xfrm>
            <a:off x="3416815" y="4235854"/>
            <a:ext cx="13842485" cy="1717504"/>
            <a:chOff x="0" y="0"/>
            <a:chExt cx="781542" cy="96970"/>
          </a:xfrm>
        </p:grpSpPr>
        <p:sp>
          <p:nvSpPr>
            <p:cNvPr id="13" name="Freeform 13"/>
            <p:cNvSpPr/>
            <p:nvPr/>
          </p:nvSpPr>
          <p:spPr>
            <a:xfrm>
              <a:off x="0" y="0"/>
              <a:ext cx="781542" cy="96970"/>
            </a:xfrm>
            <a:custGeom>
              <a:avLst/>
              <a:gdLst/>
              <a:ahLst/>
              <a:cxnLst/>
              <a:rect l="l" t="t" r="r" b="b"/>
              <a:pathLst>
                <a:path w="781542" h="96970">
                  <a:moveTo>
                    <a:pt x="48485" y="0"/>
                  </a:moveTo>
                  <a:lnTo>
                    <a:pt x="733057" y="0"/>
                  </a:lnTo>
                  <a:cubicBezTo>
                    <a:pt x="745916" y="0"/>
                    <a:pt x="758249" y="5108"/>
                    <a:pt x="767341" y="14201"/>
                  </a:cubicBezTo>
                  <a:cubicBezTo>
                    <a:pt x="776434" y="23294"/>
                    <a:pt x="781542" y="35626"/>
                    <a:pt x="781542" y="48485"/>
                  </a:cubicBezTo>
                  <a:lnTo>
                    <a:pt x="781542" y="48485"/>
                  </a:lnTo>
                  <a:cubicBezTo>
                    <a:pt x="781542" y="75262"/>
                    <a:pt x="759835" y="96970"/>
                    <a:pt x="733057" y="96970"/>
                  </a:cubicBezTo>
                  <a:lnTo>
                    <a:pt x="48485" y="96970"/>
                  </a:lnTo>
                  <a:cubicBezTo>
                    <a:pt x="35626" y="96970"/>
                    <a:pt x="23294" y="91861"/>
                    <a:pt x="14201" y="82769"/>
                  </a:cubicBezTo>
                  <a:cubicBezTo>
                    <a:pt x="5108" y="73676"/>
                    <a:pt x="0" y="61344"/>
                    <a:pt x="0" y="48485"/>
                  </a:cubicBezTo>
                  <a:lnTo>
                    <a:pt x="0" y="48485"/>
                  </a:lnTo>
                  <a:cubicBezTo>
                    <a:pt x="0" y="35626"/>
                    <a:pt x="5108" y="23294"/>
                    <a:pt x="14201" y="14201"/>
                  </a:cubicBezTo>
                  <a:cubicBezTo>
                    <a:pt x="23294" y="5108"/>
                    <a:pt x="35626" y="0"/>
                    <a:pt x="48485" y="0"/>
                  </a:cubicBezTo>
                  <a:close/>
                </a:path>
              </a:pathLst>
            </a:custGeom>
            <a:solidFill>
              <a:srgbClr val="000000"/>
            </a:solidFill>
            <a:ln w="66675">
              <a:solidFill>
                <a:srgbClr val="000000"/>
              </a:solidFill>
            </a:ln>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6863144" y="4235854"/>
            <a:ext cx="6949117" cy="6051146"/>
            <a:chOff x="0" y="0"/>
            <a:chExt cx="1830220" cy="1593718"/>
          </a:xfrm>
        </p:grpSpPr>
        <p:sp>
          <p:nvSpPr>
            <p:cNvPr id="16" name="Freeform 16"/>
            <p:cNvSpPr/>
            <p:nvPr/>
          </p:nvSpPr>
          <p:spPr>
            <a:xfrm>
              <a:off x="0" y="0"/>
              <a:ext cx="1830220" cy="1593718"/>
            </a:xfrm>
            <a:custGeom>
              <a:avLst/>
              <a:gdLst/>
              <a:ahLst/>
              <a:cxnLst/>
              <a:rect l="l" t="t" r="r" b="b"/>
              <a:pathLst>
                <a:path w="1830220" h="1593718">
                  <a:moveTo>
                    <a:pt x="0" y="0"/>
                  </a:moveTo>
                  <a:lnTo>
                    <a:pt x="1830220" y="0"/>
                  </a:lnTo>
                  <a:lnTo>
                    <a:pt x="1830220" y="1593718"/>
                  </a:lnTo>
                  <a:lnTo>
                    <a:pt x="0" y="1593718"/>
                  </a:lnTo>
                  <a:close/>
                </a:path>
              </a:pathLst>
            </a:custGeom>
            <a:solidFill>
              <a:srgbClr val="FBF8F8"/>
            </a:solidFill>
            <a:ln w="66675">
              <a:solidFill>
                <a:srgbClr val="000000"/>
              </a:solidFill>
            </a:ln>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Freeform 18"/>
          <p:cNvSpPr/>
          <p:nvPr/>
        </p:nvSpPr>
        <p:spPr>
          <a:xfrm>
            <a:off x="5144364" y="6240806"/>
            <a:ext cx="6111638" cy="3437796"/>
          </a:xfrm>
          <a:custGeom>
            <a:avLst/>
            <a:gdLst/>
            <a:ahLst/>
            <a:cxnLst/>
            <a:rect l="l" t="t" r="r" b="b"/>
            <a:pathLst>
              <a:path w="6111638" h="3437796">
                <a:moveTo>
                  <a:pt x="0" y="0"/>
                </a:moveTo>
                <a:lnTo>
                  <a:pt x="6111638" y="0"/>
                </a:lnTo>
                <a:lnTo>
                  <a:pt x="6111638" y="3437796"/>
                </a:lnTo>
                <a:lnTo>
                  <a:pt x="0" y="3437796"/>
                </a:lnTo>
                <a:lnTo>
                  <a:pt x="0" y="0"/>
                </a:lnTo>
                <a:close/>
              </a:path>
            </a:pathLst>
          </a:custGeom>
          <a:blipFill>
            <a:blip r:embed="rId6"/>
            <a:stretch>
              <a:fillRect/>
            </a:stretch>
          </a:blipFill>
        </p:spPr>
      </p:sp>
      <p:sp>
        <p:nvSpPr>
          <p:cNvPr id="19" name="Freeform 19"/>
          <p:cNvSpPr/>
          <p:nvPr/>
        </p:nvSpPr>
        <p:spPr>
          <a:xfrm>
            <a:off x="11256002" y="6244772"/>
            <a:ext cx="2461864" cy="3475573"/>
          </a:xfrm>
          <a:custGeom>
            <a:avLst/>
            <a:gdLst/>
            <a:ahLst/>
            <a:cxnLst/>
            <a:rect l="l" t="t" r="r" b="b"/>
            <a:pathLst>
              <a:path w="2461864" h="3475573">
                <a:moveTo>
                  <a:pt x="0" y="0"/>
                </a:moveTo>
                <a:lnTo>
                  <a:pt x="2461864" y="0"/>
                </a:lnTo>
                <a:lnTo>
                  <a:pt x="2461864" y="3475573"/>
                </a:lnTo>
                <a:lnTo>
                  <a:pt x="0" y="3475573"/>
                </a:lnTo>
                <a:lnTo>
                  <a:pt x="0" y="0"/>
                </a:lnTo>
                <a:close/>
              </a:path>
            </a:pathLst>
          </a:custGeom>
          <a:blipFill>
            <a:blip r:embed="rId7"/>
            <a:stretch>
              <a:fillRect/>
            </a:stretch>
          </a:blipFill>
        </p:spPr>
      </p:sp>
      <p:sp>
        <p:nvSpPr>
          <p:cNvPr id="20" name="Freeform 20"/>
          <p:cNvSpPr/>
          <p:nvPr/>
        </p:nvSpPr>
        <p:spPr>
          <a:xfrm>
            <a:off x="8200183" y="6240806"/>
            <a:ext cx="4046194" cy="4046194"/>
          </a:xfrm>
          <a:custGeom>
            <a:avLst/>
            <a:gdLst/>
            <a:ahLst/>
            <a:cxnLst/>
            <a:rect l="l" t="t" r="r" b="b"/>
            <a:pathLst>
              <a:path w="4046194" h="4046194">
                <a:moveTo>
                  <a:pt x="0" y="0"/>
                </a:moveTo>
                <a:lnTo>
                  <a:pt x="4046194" y="0"/>
                </a:lnTo>
                <a:lnTo>
                  <a:pt x="4046194" y="4046194"/>
                </a:lnTo>
                <a:lnTo>
                  <a:pt x="0" y="4046194"/>
                </a:lnTo>
                <a:lnTo>
                  <a:pt x="0" y="0"/>
                </a:lnTo>
                <a:close/>
              </a:path>
            </a:pathLst>
          </a:custGeom>
          <a:blipFill>
            <a:blip r:embed="rId8"/>
            <a:stretch>
              <a:fillRect/>
            </a:stretch>
          </a:blipFill>
        </p:spPr>
      </p:sp>
      <p:sp>
        <p:nvSpPr>
          <p:cNvPr id="21" name="Freeform 21"/>
          <p:cNvSpPr/>
          <p:nvPr/>
        </p:nvSpPr>
        <p:spPr>
          <a:xfrm>
            <a:off x="3628133" y="6626373"/>
            <a:ext cx="3032462" cy="1637530"/>
          </a:xfrm>
          <a:custGeom>
            <a:avLst/>
            <a:gdLst/>
            <a:ahLst/>
            <a:cxnLst/>
            <a:rect l="l" t="t" r="r" b="b"/>
            <a:pathLst>
              <a:path w="3032462" h="1637530">
                <a:moveTo>
                  <a:pt x="0" y="0"/>
                </a:moveTo>
                <a:lnTo>
                  <a:pt x="3032462" y="0"/>
                </a:lnTo>
                <a:lnTo>
                  <a:pt x="3032462" y="1637530"/>
                </a:lnTo>
                <a:lnTo>
                  <a:pt x="0" y="1637530"/>
                </a:lnTo>
                <a:lnTo>
                  <a:pt x="0" y="0"/>
                </a:lnTo>
                <a:close/>
              </a:path>
            </a:pathLst>
          </a:custGeom>
          <a:blipFill>
            <a:blip r:embed="rId9"/>
            <a:stretch>
              <a:fillRect/>
            </a:stretch>
          </a:blipFill>
        </p:spPr>
      </p:sp>
      <p:sp>
        <p:nvSpPr>
          <p:cNvPr id="22" name="Freeform 22"/>
          <p:cNvSpPr/>
          <p:nvPr/>
        </p:nvSpPr>
        <p:spPr>
          <a:xfrm>
            <a:off x="13884397" y="6244772"/>
            <a:ext cx="3649587" cy="1888661"/>
          </a:xfrm>
          <a:custGeom>
            <a:avLst/>
            <a:gdLst/>
            <a:ahLst/>
            <a:cxnLst/>
            <a:rect l="l" t="t" r="r" b="b"/>
            <a:pathLst>
              <a:path w="3649587" h="1888661">
                <a:moveTo>
                  <a:pt x="0" y="0"/>
                </a:moveTo>
                <a:lnTo>
                  <a:pt x="3649587" y="0"/>
                </a:lnTo>
                <a:lnTo>
                  <a:pt x="3649587" y="1888662"/>
                </a:lnTo>
                <a:lnTo>
                  <a:pt x="0" y="1888662"/>
                </a:lnTo>
                <a:lnTo>
                  <a:pt x="0" y="0"/>
                </a:lnTo>
                <a:close/>
              </a:path>
            </a:pathLst>
          </a:custGeom>
          <a:blipFill>
            <a:blip r:embed="rId10"/>
            <a:stretch>
              <a:fillRect/>
            </a:stretch>
          </a:blipFill>
        </p:spPr>
      </p:sp>
      <p:sp>
        <p:nvSpPr>
          <p:cNvPr id="23" name="TextBox 23"/>
          <p:cNvSpPr txBox="1"/>
          <p:nvPr/>
        </p:nvSpPr>
        <p:spPr>
          <a:xfrm>
            <a:off x="7635430" y="4860537"/>
            <a:ext cx="6487561" cy="679385"/>
          </a:xfrm>
          <a:prstGeom prst="rect">
            <a:avLst/>
          </a:prstGeom>
        </p:spPr>
        <p:txBody>
          <a:bodyPr lIns="0" tIns="0" rIns="0" bIns="0" rtlCol="0" anchor="t">
            <a:spAutoFit/>
          </a:bodyPr>
          <a:lstStyle/>
          <a:p>
            <a:pPr algn="just">
              <a:lnSpc>
                <a:spcPts val="5599"/>
              </a:lnSpc>
            </a:pPr>
            <a:r>
              <a:rPr lang="en-US" sz="3999">
                <a:solidFill>
                  <a:srgbClr val="000000"/>
                </a:solidFill>
                <a:latin typeface="Open Sans Extra Bold"/>
              </a:rPr>
              <a:t>Interface utilisateur</a:t>
            </a:r>
          </a:p>
        </p:txBody>
      </p:sp>
      <p:sp>
        <p:nvSpPr>
          <p:cNvPr id="24" name="TextBox 24"/>
          <p:cNvSpPr txBox="1"/>
          <p:nvPr/>
        </p:nvSpPr>
        <p:spPr>
          <a:xfrm>
            <a:off x="3416815" y="2307378"/>
            <a:ext cx="6487561" cy="1417320"/>
          </a:xfrm>
          <a:prstGeom prst="rect">
            <a:avLst/>
          </a:prstGeom>
        </p:spPr>
        <p:txBody>
          <a:bodyPr lIns="0" tIns="0" rIns="0" bIns="0" rtlCol="0" anchor="t">
            <a:spAutoFit/>
          </a:bodyPr>
          <a:lstStyle/>
          <a:p>
            <a:pPr marL="582930" lvl="1" indent="-291465" algn="just">
              <a:lnSpc>
                <a:spcPts val="3779"/>
              </a:lnSpc>
              <a:buFont typeface="Arial"/>
              <a:buChar char="•"/>
            </a:pPr>
            <a:r>
              <a:rPr lang="en-US" sz="2700">
                <a:solidFill>
                  <a:srgbClr val="000000"/>
                </a:solidFill>
                <a:latin typeface="Open Sans Extra Bold"/>
              </a:rPr>
              <a:t>Outils Technique essentiels pour La Communication Et partage du code source du projet </a:t>
            </a:r>
          </a:p>
        </p:txBody>
      </p:sp>
      <p:sp>
        <p:nvSpPr>
          <p:cNvPr id="25" name="TextBox 25"/>
          <p:cNvSpPr txBox="1"/>
          <p:nvPr/>
        </p:nvSpPr>
        <p:spPr>
          <a:xfrm>
            <a:off x="3830682" y="4806285"/>
            <a:ext cx="3032462" cy="519490"/>
          </a:xfrm>
          <a:prstGeom prst="rect">
            <a:avLst/>
          </a:prstGeom>
        </p:spPr>
        <p:txBody>
          <a:bodyPr lIns="0" tIns="0" rIns="0" bIns="0" rtlCol="0" anchor="t">
            <a:spAutoFit/>
          </a:bodyPr>
          <a:lstStyle/>
          <a:p>
            <a:pPr algn="just">
              <a:lnSpc>
                <a:spcPts val="4292"/>
              </a:lnSpc>
            </a:pPr>
            <a:r>
              <a:rPr lang="en-US" sz="3065">
                <a:solidFill>
                  <a:srgbClr val="FBF8F8"/>
                </a:solidFill>
                <a:latin typeface="Open Sans Extra Bold"/>
              </a:rPr>
              <a:t>Partie Serveur</a:t>
            </a:r>
          </a:p>
        </p:txBody>
      </p:sp>
      <p:sp>
        <p:nvSpPr>
          <p:cNvPr id="26" name="TextBox 26"/>
          <p:cNvSpPr txBox="1"/>
          <p:nvPr/>
        </p:nvSpPr>
        <p:spPr>
          <a:xfrm>
            <a:off x="13918275" y="4806285"/>
            <a:ext cx="3032462" cy="519490"/>
          </a:xfrm>
          <a:prstGeom prst="rect">
            <a:avLst/>
          </a:prstGeom>
        </p:spPr>
        <p:txBody>
          <a:bodyPr lIns="0" tIns="0" rIns="0" bIns="0" rtlCol="0" anchor="t">
            <a:spAutoFit/>
          </a:bodyPr>
          <a:lstStyle/>
          <a:p>
            <a:pPr algn="just">
              <a:lnSpc>
                <a:spcPts val="4292"/>
              </a:lnSpc>
            </a:pPr>
            <a:r>
              <a:rPr lang="en-US" sz="3065">
                <a:solidFill>
                  <a:srgbClr val="FBF8F8"/>
                </a:solidFill>
                <a:latin typeface="Open Sans Extra Bold"/>
              </a:rPr>
              <a:t>Partie Serveur</a:t>
            </a:r>
          </a:p>
        </p:txBody>
      </p:sp>
      <p:sp>
        <p:nvSpPr>
          <p:cNvPr id="27" name="TextBox 27"/>
          <p:cNvSpPr txBox="1"/>
          <p:nvPr/>
        </p:nvSpPr>
        <p:spPr>
          <a:xfrm>
            <a:off x="3238732" y="-158496"/>
            <a:ext cx="12767997" cy="1578921"/>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Technologies Utilisées</a:t>
            </a:r>
          </a:p>
        </p:txBody>
      </p:sp>
      <p:sp>
        <p:nvSpPr>
          <p:cNvPr id="28" name="Slide Number Placeholder 27"/>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8F8"/>
        </a:solidFill>
        <a:effectLst/>
      </p:bgPr>
    </p:bg>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sp>
      <p:sp>
        <p:nvSpPr>
          <p:cNvPr id="3" name="Freeform 3"/>
          <p:cNvSpPr/>
          <p:nvPr/>
        </p:nvSpPr>
        <p:spPr>
          <a:xfrm>
            <a:off x="0" y="0"/>
            <a:ext cx="2840661" cy="2840661"/>
          </a:xfrm>
          <a:custGeom>
            <a:avLst/>
            <a:gdLst/>
            <a:ahLst/>
            <a:cxnLst/>
            <a:rect l="l" t="t" r="r" b="b"/>
            <a:pathLst>
              <a:path w="2840661" h="2840661">
                <a:moveTo>
                  <a:pt x="0" y="0"/>
                </a:moveTo>
                <a:lnTo>
                  <a:pt x="2840661" y="0"/>
                </a:lnTo>
                <a:lnTo>
                  <a:pt x="2840661" y="2840661"/>
                </a:lnTo>
                <a:lnTo>
                  <a:pt x="0" y="2840661"/>
                </a:lnTo>
                <a:lnTo>
                  <a:pt x="0" y="0"/>
                </a:lnTo>
                <a:close/>
              </a:path>
            </a:pathLst>
          </a:custGeom>
          <a:blipFill>
            <a:blip r:embed="rId3"/>
            <a:stretch>
              <a:fillRect/>
            </a:stretch>
          </a:blipFill>
        </p:spPr>
      </p:sp>
      <p:grpSp>
        <p:nvGrpSpPr>
          <p:cNvPr id="4" name="Group 4"/>
          <p:cNvGrpSpPr/>
          <p:nvPr/>
        </p:nvGrpSpPr>
        <p:grpSpPr>
          <a:xfrm>
            <a:off x="3065324" y="0"/>
            <a:ext cx="17040824" cy="10420853"/>
            <a:chOff x="0" y="0"/>
            <a:chExt cx="4488118" cy="2744587"/>
          </a:xfrm>
        </p:grpSpPr>
        <p:sp>
          <p:nvSpPr>
            <p:cNvPr id="5" name="Freeform 5"/>
            <p:cNvSpPr/>
            <p:nvPr/>
          </p:nvSpPr>
          <p:spPr>
            <a:xfrm>
              <a:off x="0" y="0"/>
              <a:ext cx="4488118" cy="2744587"/>
            </a:xfrm>
            <a:custGeom>
              <a:avLst/>
              <a:gdLst/>
              <a:ahLst/>
              <a:cxnLst/>
              <a:rect l="l" t="t" r="r" b="b"/>
              <a:pathLst>
                <a:path w="4488118" h="2744587">
                  <a:moveTo>
                    <a:pt x="0" y="0"/>
                  </a:moveTo>
                  <a:lnTo>
                    <a:pt x="4488118" y="0"/>
                  </a:lnTo>
                  <a:lnTo>
                    <a:pt x="4488118" y="2744587"/>
                  </a:lnTo>
                  <a:lnTo>
                    <a:pt x="0" y="2744587"/>
                  </a:lnTo>
                  <a:close/>
                </a:path>
              </a:pathLst>
            </a:custGeom>
            <a:solidFill>
              <a:srgbClr val="FBF8F8"/>
            </a:solidFill>
          </p:spPr>
        </p:sp>
        <p:sp>
          <p:nvSpPr>
            <p:cNvPr id="6" name="TextBox 6"/>
            <p:cNvSpPr txBox="1"/>
            <p:nvPr/>
          </p:nvSpPr>
          <p:spPr>
            <a:xfrm>
              <a:off x="0" y="-57150"/>
              <a:ext cx="812800" cy="869950"/>
            </a:xfrm>
            <a:prstGeom prst="rect">
              <a:avLst/>
            </a:prstGeom>
          </p:spPr>
          <p:txBody>
            <a:bodyPr lIns="50800" tIns="50800" rIns="50800" bIns="50800" rtlCol="0" anchor="ctr"/>
            <a:lstStyle/>
            <a:p>
              <a:pPr algn="ctr">
                <a:lnSpc>
                  <a:spcPts val="4200"/>
                </a:lnSpc>
              </a:pPr>
              <a:endParaRPr/>
            </a:p>
            <a:p>
              <a:pPr algn="ctr">
                <a:lnSpc>
                  <a:spcPts val="4200"/>
                </a:lnSpc>
              </a:pPr>
              <a:endParaRPr/>
            </a:p>
          </p:txBody>
        </p:sp>
      </p:grpSp>
      <p:grpSp>
        <p:nvGrpSpPr>
          <p:cNvPr id="7" name="Group 7"/>
          <p:cNvGrpSpPr/>
          <p:nvPr/>
        </p:nvGrpSpPr>
        <p:grpSpPr>
          <a:xfrm>
            <a:off x="3497983" y="3693115"/>
            <a:ext cx="10734375" cy="6215475"/>
            <a:chOff x="0" y="0"/>
            <a:chExt cx="2827161" cy="1636998"/>
          </a:xfrm>
        </p:grpSpPr>
        <p:sp>
          <p:nvSpPr>
            <p:cNvPr id="8" name="Freeform 8"/>
            <p:cNvSpPr/>
            <p:nvPr/>
          </p:nvSpPr>
          <p:spPr>
            <a:xfrm>
              <a:off x="0" y="0"/>
              <a:ext cx="2827161" cy="1636998"/>
            </a:xfrm>
            <a:custGeom>
              <a:avLst/>
              <a:gdLst/>
              <a:ahLst/>
              <a:cxnLst/>
              <a:rect l="l" t="t" r="r" b="b"/>
              <a:pathLst>
                <a:path w="2827161" h="1636998">
                  <a:moveTo>
                    <a:pt x="0" y="0"/>
                  </a:moveTo>
                  <a:lnTo>
                    <a:pt x="2827161" y="0"/>
                  </a:lnTo>
                  <a:lnTo>
                    <a:pt x="2827161" y="1636998"/>
                  </a:lnTo>
                  <a:lnTo>
                    <a:pt x="0" y="1636998"/>
                  </a:lnTo>
                  <a:close/>
                </a:path>
              </a:pathLst>
            </a:custGeom>
            <a:solidFill>
              <a:srgbClr val="FFFFFF"/>
            </a:solidFill>
            <a:ln w="38100">
              <a:solidFill>
                <a:srgbClr val="000000"/>
              </a:solidFill>
            </a:ln>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3564666" y="3736573"/>
            <a:ext cx="10622113" cy="6134388"/>
          </a:xfrm>
          <a:custGeom>
            <a:avLst/>
            <a:gdLst/>
            <a:ahLst/>
            <a:cxnLst/>
            <a:rect l="l" t="t" r="r" b="b"/>
            <a:pathLst>
              <a:path w="10622113" h="6134388">
                <a:moveTo>
                  <a:pt x="0" y="0"/>
                </a:moveTo>
                <a:lnTo>
                  <a:pt x="10622113" y="0"/>
                </a:lnTo>
                <a:lnTo>
                  <a:pt x="10622113" y="6134388"/>
                </a:lnTo>
                <a:lnTo>
                  <a:pt x="0" y="6134388"/>
                </a:lnTo>
                <a:lnTo>
                  <a:pt x="0" y="0"/>
                </a:lnTo>
                <a:close/>
              </a:path>
            </a:pathLst>
          </a:custGeom>
          <a:blipFill>
            <a:blip r:embed="rId4"/>
            <a:stretch>
              <a:fillRect t="-708"/>
            </a:stretch>
          </a:blipFill>
        </p:spPr>
      </p:sp>
      <p:sp>
        <p:nvSpPr>
          <p:cNvPr id="11" name="TextBox 11"/>
          <p:cNvSpPr txBox="1"/>
          <p:nvPr/>
        </p:nvSpPr>
        <p:spPr>
          <a:xfrm>
            <a:off x="3238732" y="-158496"/>
            <a:ext cx="12767997" cy="1578827"/>
          </a:xfrm>
          <a:prstGeom prst="rect">
            <a:avLst/>
          </a:prstGeom>
        </p:spPr>
        <p:txBody>
          <a:bodyPr lIns="0" tIns="0" rIns="0" bIns="0" rtlCol="0" anchor="t">
            <a:spAutoFit/>
          </a:bodyPr>
          <a:lstStyle/>
          <a:p>
            <a:pPr>
              <a:lnSpc>
                <a:spcPts val="12202"/>
              </a:lnSpc>
            </a:pPr>
            <a:r>
              <a:rPr lang="en-US" sz="8716">
                <a:solidFill>
                  <a:srgbClr val="000000"/>
                </a:solidFill>
                <a:latin typeface="Poppins Bold Italics"/>
              </a:rPr>
              <a:t>Conception Merise</a:t>
            </a:r>
          </a:p>
        </p:txBody>
      </p:sp>
      <p:sp>
        <p:nvSpPr>
          <p:cNvPr id="12" name="TextBox 12"/>
          <p:cNvSpPr txBox="1"/>
          <p:nvPr/>
        </p:nvSpPr>
        <p:spPr>
          <a:xfrm>
            <a:off x="3497983" y="2042208"/>
            <a:ext cx="14337563" cy="1893570"/>
          </a:xfrm>
          <a:prstGeom prst="rect">
            <a:avLst/>
          </a:prstGeom>
        </p:spPr>
        <p:txBody>
          <a:bodyPr lIns="0" tIns="0" rIns="0" bIns="0" rtlCol="0" anchor="t">
            <a:spAutoFit/>
          </a:bodyPr>
          <a:lstStyle/>
          <a:p>
            <a:pPr>
              <a:lnSpc>
                <a:spcPts val="3779"/>
              </a:lnSpc>
            </a:pPr>
            <a:r>
              <a:rPr lang="en-US" sz="2700">
                <a:solidFill>
                  <a:srgbClr val="000000"/>
                </a:solidFill>
                <a:latin typeface="Open Sans Bold"/>
              </a:rPr>
              <a:t>Le </a:t>
            </a:r>
            <a:r>
              <a:rPr lang="en-US" sz="2700" u="sng">
                <a:solidFill>
                  <a:srgbClr val="000000"/>
                </a:solidFill>
                <a:latin typeface="Open Sans Bold"/>
              </a:rPr>
              <a:t>MCD </a:t>
            </a:r>
            <a:r>
              <a:rPr lang="en-US" sz="2700">
                <a:solidFill>
                  <a:srgbClr val="000000"/>
                </a:solidFill>
                <a:latin typeface="Open Sans Bold"/>
              </a:rPr>
              <a:t>représente les concepts et les entités clés de la base de données, indépendamment des aspects techniques tels que les types de données ou les clés étrangères. Voici le MCD pour FitFuel Hub :</a:t>
            </a:r>
          </a:p>
          <a:p>
            <a:pPr>
              <a:lnSpc>
                <a:spcPts val="3779"/>
              </a:lnSpc>
              <a:spcBef>
                <a:spcPct val="0"/>
              </a:spcBef>
            </a:pPr>
            <a:endParaRPr lang="en-US" sz="2700">
              <a:solidFill>
                <a:srgbClr val="000000"/>
              </a:solidFill>
              <a:latin typeface="Open Sans Bold"/>
            </a:endParaRPr>
          </a:p>
        </p:txBody>
      </p:sp>
      <p:sp>
        <p:nvSpPr>
          <p:cNvPr id="14" name="Slide Number Placeholder 13"/>
          <p:cNvSpPr>
            <a:spLocks noGrp="1"/>
          </p:cNvSpPr>
          <p:nvPr>
            <p:ph type="sldNum" sz="quarter" idx="12"/>
          </p:nvPr>
        </p:nvSpPr>
        <p:spPr/>
        <p:txBody>
          <a:bodyPr/>
          <a:lstStyle/>
          <a:p>
            <a:fld id="{B6F15528-21DE-4FAA-801E-634DDDAF4B2B}" type="slidenum">
              <a:rPr lang="en-US" smtClean="0"/>
              <a:pPr/>
              <a:t>9</a:t>
            </a:fld>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959</Words>
  <Application>Microsoft Office PowerPoint</Application>
  <PresentationFormat>Custom</PresentationFormat>
  <Paragraphs>159</Paragraphs>
  <Slides>27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Poppins</vt:lpstr>
      <vt:lpstr>Poppins Bold Italics</vt:lpstr>
      <vt:lpstr>Calibri</vt:lpstr>
      <vt:lpstr>Open Sans Bold</vt:lpstr>
      <vt:lpstr>Kollektif Bold</vt:lpstr>
      <vt:lpstr>Open Sans</vt:lpstr>
      <vt:lpstr>Open Sans Extra Bold</vt:lpstr>
      <vt:lpstr>Arial</vt:lpstr>
      <vt:lpstr>Belleza</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Ajouter un titre</dc:title>
  <cp:lastModifiedBy>User</cp:lastModifiedBy>
  <cp:revision>3</cp:revision>
  <dcterms:created xsi:type="dcterms:W3CDTF">2006-08-16T00:00:00Z</dcterms:created>
  <dcterms:modified xsi:type="dcterms:W3CDTF">2023-08-27T08:01:49Z</dcterms:modified>
  <dc:identifier>DAFrdRw2NRI</dc:identifier>
</cp:coreProperties>
</file>

<file path=docProps/thumbnail.jpeg>
</file>